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presProps" Target="presProps.xml"  /><Relationship Id="rId6" Type="http://schemas.openxmlformats.org/officeDocument/2006/relationships/slide" Target="slides/slide5.xml"  /><Relationship Id="rId60" Type="http://schemas.openxmlformats.org/officeDocument/2006/relationships/viewProps" Target="viewProps.xml"  /><Relationship Id="rId61" Type="http://schemas.openxmlformats.org/officeDocument/2006/relationships/theme" Target="theme/theme1.xml"  /><Relationship Id="rId62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4.svg"  /><Relationship Id="rId12" Type="http://schemas.openxmlformats.org/officeDocument/2006/relationships/image" Target="../media/image3.png"  /><Relationship Id="rId13" Type="http://schemas.openxmlformats.org/officeDocument/2006/relationships/image" Target="../media/image4.sv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3.png"  /><Relationship Id="rId7" Type="http://schemas.openxmlformats.org/officeDocument/2006/relationships/image" Target="../media/image4.svg"  /><Relationship Id="rId8" Type="http://schemas.openxmlformats.org/officeDocument/2006/relationships/image" Target="../media/image3.png"  /><Relationship Id="rId9" Type="http://schemas.openxmlformats.org/officeDocument/2006/relationships/image" Target="../media/image4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svg"  /><Relationship Id="rId4" Type="http://schemas.openxmlformats.org/officeDocument/2006/relationships/image" Target="../media/image26.png"  /><Relationship Id="rId5" Type="http://schemas.openxmlformats.org/officeDocument/2006/relationships/image" Target="../media/image27.svg"  /><Relationship Id="rId6" Type="http://schemas.openxmlformats.org/officeDocument/2006/relationships/image" Target="../media/image28.png"  /><Relationship Id="rId7" Type="http://schemas.openxmlformats.org/officeDocument/2006/relationships/image" Target="../media/image29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svg"  /><Relationship Id="rId4" Type="http://schemas.openxmlformats.org/officeDocument/2006/relationships/image" Target="../media/image32.png"  /><Relationship Id="rId5" Type="http://schemas.openxmlformats.org/officeDocument/2006/relationships/image" Target="../media/image33.svg"  /><Relationship Id="rId6" Type="http://schemas.openxmlformats.org/officeDocument/2006/relationships/image" Target="../media/image34.png"  /><Relationship Id="rId7" Type="http://schemas.openxmlformats.org/officeDocument/2006/relationships/image" Target="../media/image35.svg"  /><Relationship Id="rId8" Type="http://schemas.openxmlformats.org/officeDocument/2006/relationships/image" Target="../media/image36.png"  /><Relationship Id="rId9" Type="http://schemas.openxmlformats.org/officeDocument/2006/relationships/image" Target="../media/image37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sv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8.png"  /><Relationship Id="rId11" Type="http://schemas.openxmlformats.org/officeDocument/2006/relationships/image" Target="../media/image49.sv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14" Type="http://schemas.openxmlformats.org/officeDocument/2006/relationships/image" Target="../media/image52.png"  /><Relationship Id="rId15" Type="http://schemas.openxmlformats.org/officeDocument/2006/relationships/image" Target="../media/image53.png"  /><Relationship Id="rId16" Type="http://schemas.openxmlformats.org/officeDocument/2006/relationships/image" Target="../media/image54.png"  /><Relationship Id="rId17" Type="http://schemas.openxmlformats.org/officeDocument/2006/relationships/image" Target="../media/image55.png"  /><Relationship Id="rId18" Type="http://schemas.openxmlformats.org/officeDocument/2006/relationships/image" Target="../media/image56.png"  /><Relationship Id="rId19" Type="http://schemas.openxmlformats.org/officeDocument/2006/relationships/image" Target="../media/image57.svg"  /><Relationship Id="rId2" Type="http://schemas.openxmlformats.org/officeDocument/2006/relationships/image" Target="../media/image40.png"  /><Relationship Id="rId20" Type="http://schemas.openxmlformats.org/officeDocument/2006/relationships/image" Target="../media/image58.png"  /><Relationship Id="rId21" Type="http://schemas.openxmlformats.org/officeDocument/2006/relationships/image" Target="../media/image59.png"  /><Relationship Id="rId22" Type="http://schemas.openxmlformats.org/officeDocument/2006/relationships/image" Target="../media/image60.png"  /><Relationship Id="rId23" Type="http://schemas.openxmlformats.org/officeDocument/2006/relationships/image" Target="../media/image61.png"  /><Relationship Id="rId24" Type="http://schemas.openxmlformats.org/officeDocument/2006/relationships/image" Target="../media/image62.png"  /><Relationship Id="rId3" Type="http://schemas.openxmlformats.org/officeDocument/2006/relationships/image" Target="../media/image41.svg"  /><Relationship Id="rId4" Type="http://schemas.openxmlformats.org/officeDocument/2006/relationships/image" Target="../media/image42.png"  /><Relationship Id="rId5" Type="http://schemas.openxmlformats.org/officeDocument/2006/relationships/image" Target="../media/image43.svg"  /><Relationship Id="rId6" Type="http://schemas.openxmlformats.org/officeDocument/2006/relationships/image" Target="../media/image44.png"  /><Relationship Id="rId7" Type="http://schemas.openxmlformats.org/officeDocument/2006/relationships/image" Target="../media/image45.svg"  /><Relationship Id="rId8" Type="http://schemas.openxmlformats.org/officeDocument/2006/relationships/image" Target="../media/image46.png"  /><Relationship Id="rId9" Type="http://schemas.openxmlformats.org/officeDocument/2006/relationships/image" Target="../media/image47.sv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3.png"  /><Relationship Id="rId3" Type="http://schemas.openxmlformats.org/officeDocument/2006/relationships/image" Target="../media/image64.sv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Relationship Id="rId3" Type="http://schemas.openxmlformats.org/officeDocument/2006/relationships/hyperlink" Target="https://www.erdcloud.com/d/HTxPozb5DkzBu3pfE?utm_source=canva&amp;utm_medium=iframely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Relationship Id="rId3" Type="http://schemas.openxmlformats.org/officeDocument/2006/relationships/image" Target="../media/image67.sv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0.png"  /><Relationship Id="rId6" Type="http://schemas.openxmlformats.org/officeDocument/2006/relationships/image" Target="../media/image6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4.png"  /><Relationship Id="rId3" Type="http://schemas.openxmlformats.org/officeDocument/2006/relationships/image" Target="../media/image85.sv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4.svg"  /><Relationship Id="rId2" Type="http://schemas.openxmlformats.org/officeDocument/2006/relationships/image" Target="../media/image5.png"  /><Relationship Id="rId3" Type="http://schemas.openxmlformats.org/officeDocument/2006/relationships/image" Target="../media/image6.svg"  /><Relationship Id="rId4" Type="http://schemas.openxmlformats.org/officeDocument/2006/relationships/image" Target="../media/image7.png"  /><Relationship Id="rId5" Type="http://schemas.openxmlformats.org/officeDocument/2006/relationships/image" Target="../media/image8.svg"  /><Relationship Id="rId6" Type="http://schemas.openxmlformats.org/officeDocument/2006/relationships/image" Target="../media/image9.png"  /><Relationship Id="rId7" Type="http://schemas.openxmlformats.org/officeDocument/2006/relationships/image" Target="../media/image10.svg"  /><Relationship Id="rId8" Type="http://schemas.openxmlformats.org/officeDocument/2006/relationships/image" Target="../media/image11.png"  /><Relationship Id="rId9" Type="http://schemas.openxmlformats.org/officeDocument/2006/relationships/image" Target="../media/image12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1.png"  /><Relationship Id="rId3" Type="http://schemas.openxmlformats.org/officeDocument/2006/relationships/image" Target="../media/image8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Relationship Id="rId4" Type="http://schemas.openxmlformats.org/officeDocument/2006/relationships/image" Target="../media/image9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5.png"  /><Relationship Id="rId3" Type="http://schemas.openxmlformats.org/officeDocument/2006/relationships/image" Target="../media/image96.sv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1.png"  /><Relationship Id="rId3" Type="http://schemas.openxmlformats.org/officeDocument/2006/relationships/image" Target="../media/image100.png"  /><Relationship Id="rId4" Type="http://schemas.openxmlformats.org/officeDocument/2006/relationships/image" Target="../media/image9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2.png"  /><Relationship Id="rId3" Type="http://schemas.openxmlformats.org/officeDocument/2006/relationships/image" Target="../media/image10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3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sv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0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svg"  /><Relationship Id="rId7" Type="http://schemas.openxmlformats.org/officeDocument/2006/relationships/image" Target="../media/image11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5.png"  /><Relationship Id="rId3" Type="http://schemas.openxmlformats.org/officeDocument/2006/relationships/image" Target="../media/image96.sv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3.png"  /><Relationship Id="rId3" Type="http://schemas.openxmlformats.org/officeDocument/2006/relationships/image" Target="../media/image12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3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8.png"  /><Relationship Id="rId3" Type="http://schemas.openxmlformats.org/officeDocument/2006/relationships/image" Target="../media/image129.sv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0.png"  /><Relationship Id="rId3" Type="http://schemas.openxmlformats.org/officeDocument/2006/relationships/image" Target="../media/image131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svg"  /><Relationship Id="rId2" Type="http://schemas.openxmlformats.org/officeDocument/2006/relationships/image" Target="../media/image5.png"  /><Relationship Id="rId3" Type="http://schemas.openxmlformats.org/officeDocument/2006/relationships/image" Target="../media/image6.svg"  /><Relationship Id="rId4" Type="http://schemas.openxmlformats.org/officeDocument/2006/relationships/image" Target="../media/image13.png"  /><Relationship Id="rId5" Type="http://schemas.openxmlformats.org/officeDocument/2006/relationships/image" Target="../media/image14.svg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Relationship Id="rId8" Type="http://schemas.openxmlformats.org/officeDocument/2006/relationships/image" Target="../media/image7.png"  /><Relationship Id="rId9" Type="http://schemas.openxmlformats.org/officeDocument/2006/relationships/image" Target="../media/image8.sv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2.png"  /><Relationship Id="rId3" Type="http://schemas.openxmlformats.org/officeDocument/2006/relationships/image" Target="../media/image133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7.png"  /><Relationship Id="rId3" Type="http://schemas.openxmlformats.org/officeDocument/2006/relationships/image" Target="../media/image138.sv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9.png"  /><Relationship Id="rId3" Type="http://schemas.openxmlformats.org/officeDocument/2006/relationships/image" Target="../media/image140.sv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1.png"  /><Relationship Id="rId3" Type="http://schemas.openxmlformats.org/officeDocument/2006/relationships/image" Target="../media/image142.sv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3.png"  /><Relationship Id="rId3" Type="http://schemas.openxmlformats.org/officeDocument/2006/relationships/image" Target="../media/image144.svg"  /><Relationship Id="rId4" Type="http://schemas.openxmlformats.org/officeDocument/2006/relationships/image" Target="../media/image145.png"  /><Relationship Id="rId5" Type="http://schemas.openxmlformats.org/officeDocument/2006/relationships/image" Target="../media/image146.svg"  /><Relationship Id="rId6" Type="http://schemas.openxmlformats.org/officeDocument/2006/relationships/image" Target="../media/image147.png"  /><Relationship Id="rId7" Type="http://schemas.openxmlformats.org/officeDocument/2006/relationships/image" Target="../media/image148.svg"  /><Relationship Id="rId8" Type="http://schemas.openxmlformats.org/officeDocument/2006/relationships/image" Target="../media/image149.png"  /><Relationship Id="rId9" Type="http://schemas.openxmlformats.org/officeDocument/2006/relationships/image" Target="../media/image150.sv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sv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sv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018" y="2851162"/>
            <a:ext cx="859175" cy="8591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5456951"/>
            <a:ext cx="514421" cy="5144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54384" y="6540243"/>
            <a:ext cx="3119338" cy="31193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7572777" y="6254493"/>
            <a:ext cx="1071522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521150" y="855299"/>
            <a:ext cx="4515993" cy="8229600"/>
            <a:chOff x="0" y="0"/>
            <a:chExt cx="6021324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213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021324">
                  <a:moveTo>
                    <a:pt x="0" y="0"/>
                  </a:moveTo>
                  <a:lnTo>
                    <a:pt x="6021324" y="0"/>
                  </a:lnTo>
                  <a:lnTo>
                    <a:pt x="60213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2670583" y="7198926"/>
              <a:ext cx="2421453" cy="1094998"/>
              <a:chOff x="0" y="0"/>
              <a:chExt cx="478312" cy="21629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78312" cy="216296"/>
              </a:xfrm>
              <a:custGeom>
                <a:avLst/>
                <a:gdLst/>
                <a:ahLst/>
                <a:cxnLst/>
                <a:rect r="r" b="b" t="t" l="l"/>
                <a:pathLst>
                  <a:path h="216296" w="478312">
                    <a:moveTo>
                      <a:pt x="0" y="0"/>
                    </a:moveTo>
                    <a:lnTo>
                      <a:pt x="478312" y="0"/>
                    </a:lnTo>
                    <a:lnTo>
                      <a:pt x="478312" y="216296"/>
                    </a:lnTo>
                    <a:lnTo>
                      <a:pt x="0" y="216296"/>
                    </a:lnTo>
                    <a:close/>
                  </a:path>
                </a:pathLst>
              </a:custGeom>
              <a:solidFill>
                <a:srgbClr val="71D1C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478312" cy="2639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5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3106802" y="7198926"/>
              <a:ext cx="1549015" cy="1229531"/>
            </a:xfrm>
            <a:custGeom>
              <a:avLst/>
              <a:gdLst/>
              <a:ahLst/>
              <a:cxnLst/>
              <a:rect r="r" b="b" t="t" l="l"/>
              <a:pathLst>
                <a:path h="1229531" w="1549015">
                  <a:moveTo>
                    <a:pt x="0" y="0"/>
                  </a:moveTo>
                  <a:lnTo>
                    <a:pt x="1549015" y="0"/>
                  </a:lnTo>
                  <a:lnTo>
                    <a:pt x="1549015" y="1229530"/>
                  </a:lnTo>
                  <a:lnTo>
                    <a:pt x="0" y="122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28699" y="2057177"/>
            <a:ext cx="13792433" cy="4463155"/>
            <a:chOff x="-1" y="171449"/>
            <a:chExt cx="18389912" cy="5950873"/>
          </a:xfrm>
        </p:grpSpPr>
        <p:sp>
          <p:nvSpPr>
            <p:cNvPr id="19" name="TextBox 19"/>
            <p:cNvSpPr txBox="1"/>
            <p:nvPr/>
          </p:nvSpPr>
          <p:spPr>
            <a:xfrm>
              <a:off x="-1" y="171449"/>
              <a:ext cx="18389914" cy="384839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11432"/>
                </a:lnSpc>
                <a:defRPr/>
              </a:pPr>
              <a:r>
                <a:rPr lang="en-US" sz="11099">
                  <a:solidFill>
                    <a:srgbClr val="ffffff"/>
                  </a:solidFill>
                  <a:latin typeface="한컴 윤고딕 250"/>
                  <a:ea typeface="한컴 윤고딕 250"/>
                </a:rPr>
                <a:t>쇼핑몰 웹사이트</a:t>
              </a:r>
              <a:endParaRPr lang="en-US" sz="11099">
                <a:solidFill>
                  <a:srgbClr val="ffffff"/>
                </a:solidFill>
                <a:latin typeface="한컴 윤고딕 250"/>
                <a:ea typeface="한컴 윤고딕 250"/>
              </a:endParaRPr>
            </a:p>
            <a:p>
              <a:pPr lvl="0" algn="l">
                <a:lnSpc>
                  <a:spcPts val="11432"/>
                </a:lnSpc>
                <a:defRPr/>
              </a:pPr>
              <a:r>
                <a:rPr lang="en-US" sz="11099">
                  <a:solidFill>
                    <a:srgbClr val="ffffff"/>
                  </a:solidFill>
                  <a:latin typeface="한컴 윤고딕 250"/>
                  <a:ea typeface="한컴 윤고딕 250"/>
                </a:rPr>
                <a:t>종료 보고서</a:t>
              </a:r>
              <a:endParaRPr lang="en-US" sz="11099">
                <a:solidFill>
                  <a:srgbClr val="ffffff"/>
                </a:solidFill>
                <a:latin typeface="한컴 윤고딕 250"/>
                <a:ea typeface="한컴 윤고딕 25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8983" y="4420957"/>
              <a:ext cx="3441147" cy="59753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3390"/>
                </a:lnSpc>
                <a:defRPr/>
              </a:pPr>
              <a:r>
                <a:rPr lang="en-US" sz="3000">
                  <a:solidFill>
                    <a:srgbClr val="ffffff"/>
                  </a:solidFill>
                  <a:latin typeface="210 디딤고딕"/>
                </a:rPr>
                <a:t>ROTTO TEAM</a:t>
              </a:r>
              <a:endParaRPr lang="en-US" sz="3000">
                <a:solidFill>
                  <a:srgbClr val="ffffff"/>
                </a:solidFill>
                <a:latin typeface="210 디딤고딕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58983" y="5524787"/>
              <a:ext cx="7963265" cy="59753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3390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8015917"/>
            <a:ext cx="2138736" cy="505519"/>
          </a:xfrm>
          <a:custGeom>
            <a:avLst/>
            <a:gdLst/>
            <a:ahLst/>
            <a:cxnLst/>
            <a:rect r="r" b="b" t="t" l="l"/>
            <a:pathLst>
              <a:path h="505519" w="2138736">
                <a:moveTo>
                  <a:pt x="0" y="0"/>
                </a:moveTo>
                <a:lnTo>
                  <a:pt x="2138736" y="0"/>
                </a:lnTo>
                <a:lnTo>
                  <a:pt x="2138736" y="505519"/>
                </a:lnTo>
                <a:lnTo>
                  <a:pt x="0" y="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67436" y="8015917"/>
            <a:ext cx="2138736" cy="505519"/>
          </a:xfrm>
          <a:custGeom>
            <a:avLst/>
            <a:gdLst/>
            <a:ahLst/>
            <a:cxnLst/>
            <a:rect r="r" b="b" t="t" l="l"/>
            <a:pathLst>
              <a:path h="505519" w="2138736">
                <a:moveTo>
                  <a:pt x="0" y="0"/>
                </a:moveTo>
                <a:lnTo>
                  <a:pt x="2138735" y="0"/>
                </a:lnTo>
                <a:lnTo>
                  <a:pt x="2138735" y="505519"/>
                </a:lnTo>
                <a:lnTo>
                  <a:pt x="0" y="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700" y="8752781"/>
            <a:ext cx="2138736" cy="505519"/>
          </a:xfrm>
          <a:custGeom>
            <a:avLst/>
            <a:gdLst/>
            <a:ahLst/>
            <a:cxnLst/>
            <a:rect r="r" b="b" t="t" l="l"/>
            <a:pathLst>
              <a:path h="505519" w="2138736">
                <a:moveTo>
                  <a:pt x="0" y="0"/>
                </a:moveTo>
                <a:lnTo>
                  <a:pt x="2138736" y="0"/>
                </a:lnTo>
                <a:lnTo>
                  <a:pt x="2138736" y="505519"/>
                </a:lnTo>
                <a:lnTo>
                  <a:pt x="0" y="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68665" y="7981690"/>
            <a:ext cx="1545264" cy="5146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059"/>
              </a:lnSpc>
              <a:spcBef>
                <a:spcPct val="0"/>
              </a:spcBef>
              <a:defRPr/>
            </a:pPr>
            <a:r>
              <a:rPr lang="en-US" sz="2900">
                <a:solidFill>
                  <a:srgbClr val="a6a6a6"/>
                </a:solidFill>
                <a:ea typeface="210 도시락"/>
              </a:rPr>
              <a:t>김의현</a:t>
            </a:r>
            <a:endParaRPr lang="en-US" sz="2900">
              <a:solidFill>
                <a:srgbClr val="a6a6a6"/>
              </a:solidFill>
              <a:ea typeface="210 도시락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707401" y="7981690"/>
            <a:ext cx="1545264" cy="5146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059"/>
              </a:lnSpc>
              <a:spcBef>
                <a:spcPct val="0"/>
              </a:spcBef>
              <a:defRPr/>
            </a:pPr>
            <a:r>
              <a:rPr lang="en-US" sz="2900">
                <a:solidFill>
                  <a:srgbClr val="a6a6a6"/>
                </a:solidFill>
                <a:ea typeface="210 도시락"/>
              </a:rPr>
              <a:t>김동주</a:t>
            </a:r>
            <a:endParaRPr lang="en-US" sz="2900">
              <a:solidFill>
                <a:srgbClr val="a6a6a6"/>
              </a:solidFill>
              <a:ea typeface="210 도시락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68665" y="8718554"/>
            <a:ext cx="1545264" cy="520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059"/>
              </a:lnSpc>
              <a:spcBef>
                <a:spcPct val="0"/>
              </a:spcBef>
              <a:defRPr/>
            </a:pPr>
            <a:r>
              <a:rPr lang="en-US" sz="2900">
                <a:solidFill>
                  <a:srgbClr val="a6a6a6"/>
                </a:solidFill>
                <a:ea typeface="210 도시락"/>
              </a:rPr>
              <a:t>공민식</a:t>
            </a:r>
            <a:endParaRPr lang="en-US" sz="2900">
              <a:solidFill>
                <a:srgbClr val="a6a6a6"/>
              </a:solidFill>
              <a:ea typeface="210 도시락"/>
            </a:endParaR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5306171" y="8015917"/>
            <a:ext cx="2138736" cy="505519"/>
          </a:xfrm>
          <a:custGeom>
            <a:avLst/>
            <a:gdLst/>
            <a:ahLst/>
            <a:cxnLst/>
            <a:rect r="r" b="b" t="t" l="l"/>
            <a:pathLst>
              <a:path h="505519" w="2138736">
                <a:moveTo>
                  <a:pt x="0" y="0"/>
                </a:moveTo>
                <a:lnTo>
                  <a:pt x="2138736" y="0"/>
                </a:lnTo>
                <a:lnTo>
                  <a:pt x="2138736" y="505519"/>
                </a:lnTo>
                <a:lnTo>
                  <a:pt x="0" y="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167436" y="8752781"/>
            <a:ext cx="2138736" cy="505519"/>
          </a:xfrm>
          <a:custGeom>
            <a:avLst/>
            <a:gdLst/>
            <a:ahLst/>
            <a:cxnLst/>
            <a:rect r="r" b="b" t="t" l="l"/>
            <a:pathLst>
              <a:path h="505519" w="2138736">
                <a:moveTo>
                  <a:pt x="0" y="0"/>
                </a:moveTo>
                <a:lnTo>
                  <a:pt x="2138735" y="0"/>
                </a:lnTo>
                <a:lnTo>
                  <a:pt x="2138735" y="505519"/>
                </a:lnTo>
                <a:lnTo>
                  <a:pt x="0" y="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846136" y="7981690"/>
            <a:ext cx="1545264" cy="5146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059"/>
              </a:lnSpc>
              <a:spcBef>
                <a:spcPct val="0"/>
              </a:spcBef>
              <a:defRPr/>
            </a:pPr>
            <a:r>
              <a:rPr lang="en-US" sz="2900">
                <a:solidFill>
                  <a:srgbClr val="a6a6a6"/>
                </a:solidFill>
                <a:ea typeface="210 도시락"/>
              </a:rPr>
              <a:t>김지영</a:t>
            </a:r>
            <a:endParaRPr lang="en-US" sz="2900">
              <a:solidFill>
                <a:srgbClr val="a6a6a6"/>
              </a:solidFill>
              <a:ea typeface="210 도시락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707401" y="8718554"/>
            <a:ext cx="1545264" cy="520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059"/>
              </a:lnSpc>
              <a:spcBef>
                <a:spcPct val="0"/>
              </a:spcBef>
              <a:defRPr/>
            </a:pPr>
            <a:r>
              <a:rPr lang="en-US" sz="2900">
                <a:solidFill>
                  <a:srgbClr val="a6a6a6"/>
                </a:solidFill>
                <a:ea typeface="210 도시락"/>
              </a:rPr>
              <a:t>하유정</a:t>
            </a:r>
            <a:endParaRPr lang="en-US" sz="2900">
              <a:solidFill>
                <a:srgbClr val="a6a6a6"/>
              </a:solidFill>
              <a:ea typeface="210 도시락"/>
            </a:endParaR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79005" y="2612704"/>
            <a:ext cx="6518519" cy="6518519"/>
          </a:xfrm>
          <a:custGeom>
            <a:avLst/>
            <a:gdLst/>
            <a:ahLst/>
            <a:cxnLst/>
            <a:rect r="r" b="b" t="t" l="l"/>
            <a:pathLst>
              <a:path h="6518519" w="6518519">
                <a:moveTo>
                  <a:pt x="0" y="0"/>
                </a:moveTo>
                <a:lnTo>
                  <a:pt x="6518519" y="0"/>
                </a:lnTo>
                <a:lnTo>
                  <a:pt x="6518519" y="6518518"/>
                </a:lnTo>
                <a:lnTo>
                  <a:pt x="0" y="6518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530222" y="3881216"/>
            <a:ext cx="16129871" cy="164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제안 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 strike="noStrike" u="none">
                <a:solidFill>
                  <a:srgbClr val="F3F1E9"/>
                </a:solidFill>
                <a:latin typeface="210 도시락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930" y="3654904"/>
            <a:ext cx="841096" cy="841096"/>
          </a:xfrm>
          <a:custGeom>
            <a:avLst/>
            <a:gdLst/>
            <a:ahLst/>
            <a:cxnLst/>
            <a:rect r="r" b="b" t="t" l="l"/>
            <a:pathLst>
              <a:path h="841096" w="841096">
                <a:moveTo>
                  <a:pt x="0" y="0"/>
                </a:moveTo>
                <a:lnTo>
                  <a:pt x="841095" y="0"/>
                </a:lnTo>
                <a:lnTo>
                  <a:pt x="841095" y="841096"/>
                </a:lnTo>
                <a:lnTo>
                  <a:pt x="0" y="841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3325" y="3654904"/>
            <a:ext cx="945052" cy="841096"/>
          </a:xfrm>
          <a:custGeom>
            <a:avLst/>
            <a:gdLst/>
            <a:ahLst/>
            <a:cxnLst/>
            <a:rect r="r" b="b" t="t" l="l"/>
            <a:pathLst>
              <a:path h="841096" w="945052">
                <a:moveTo>
                  <a:pt x="0" y="0"/>
                </a:moveTo>
                <a:lnTo>
                  <a:pt x="945051" y="0"/>
                </a:lnTo>
                <a:lnTo>
                  <a:pt x="945051" y="841096"/>
                </a:lnTo>
                <a:lnTo>
                  <a:pt x="0" y="841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1933" y="3654904"/>
            <a:ext cx="900833" cy="900833"/>
          </a:xfrm>
          <a:custGeom>
            <a:avLst/>
            <a:gdLst/>
            <a:ahLst/>
            <a:cxnLst/>
            <a:rect r="r" b="b" t="t" l="l"/>
            <a:pathLst>
              <a:path h="900833" w="900833">
                <a:moveTo>
                  <a:pt x="0" y="0"/>
                </a:moveTo>
                <a:lnTo>
                  <a:pt x="900834" y="0"/>
                </a:lnTo>
                <a:lnTo>
                  <a:pt x="900834" y="900833"/>
                </a:lnTo>
                <a:lnTo>
                  <a:pt x="0" y="90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8995" y="1295205"/>
            <a:ext cx="6448950" cy="52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75485"/>
            <a:ext cx="4171274" cy="159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ea typeface="Nanum Square"/>
              </a:rPr>
              <a:t>사용자들이 효율적으로</a:t>
            </a:r>
          </a:p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ea typeface="Nanum Square"/>
              </a:rPr>
              <a:t>상품을 검색하고 구매할 수 있는</a:t>
            </a:r>
          </a:p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ea typeface="Nanum Square"/>
              </a:rPr>
              <a:t>웹 쇼핑몰의 필요성</a:t>
            </a:r>
          </a:p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latin typeface="Nanum Square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3325" y="6375485"/>
            <a:ext cx="4171274" cy="80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ea typeface="Nanum Square"/>
              </a:rPr>
              <a:t>간편한 설정 변경으로</a:t>
            </a:r>
          </a:p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ea typeface="Nanum Square"/>
              </a:rPr>
              <a:t>전시 품목과 전시형태 변경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8629" y="3796758"/>
            <a:ext cx="3594092" cy="5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4">
                <a:solidFill>
                  <a:srgbClr val="FFCC32"/>
                </a:solidFill>
                <a:latin typeface="Montserrat Classic Bold"/>
              </a:rPr>
              <a:t>Solution 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4970" y="3796758"/>
            <a:ext cx="3594092" cy="5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4">
                <a:solidFill>
                  <a:srgbClr val="FFCC32"/>
                </a:solidFill>
                <a:latin typeface="Montserrat Classic Bold"/>
              </a:rPr>
              <a:t>Solution02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3370" y="3796758"/>
            <a:ext cx="3594092" cy="5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4">
                <a:solidFill>
                  <a:srgbClr val="FFCC32"/>
                </a:solidFill>
                <a:latin typeface="Montserrat Classic Bold"/>
              </a:rPr>
              <a:t>Solution 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215" y="5478221"/>
            <a:ext cx="3714244" cy="66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3831">
                <a:solidFill>
                  <a:srgbClr val="101010"/>
                </a:solidFill>
                <a:ea typeface="210 도시락"/>
              </a:rPr>
              <a:t>문제정의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1840" y="5478221"/>
            <a:ext cx="3714244" cy="66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3831">
                <a:solidFill>
                  <a:srgbClr val="101010"/>
                </a:solidFill>
                <a:ea typeface="210 도시락"/>
              </a:rPr>
              <a:t>전시 모듈화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559683" y="4450183"/>
            <a:ext cx="2157563" cy="71360"/>
            <a:chOff x="0" y="0"/>
            <a:chExt cx="533935" cy="17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3935" cy="17660"/>
            </a:xfrm>
            <a:custGeom>
              <a:avLst/>
              <a:gdLst/>
              <a:ahLst/>
              <a:cxnLst/>
              <a:rect r="r" b="b" t="t" l="l"/>
              <a:pathLst>
                <a:path h="17660" w="533935">
                  <a:moveTo>
                    <a:pt x="0" y="0"/>
                  </a:moveTo>
                  <a:lnTo>
                    <a:pt x="533935" y="0"/>
                  </a:lnTo>
                  <a:lnTo>
                    <a:pt x="533935" y="17660"/>
                  </a:lnTo>
                  <a:lnTo>
                    <a:pt x="0" y="17660"/>
                  </a:ln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33935" cy="5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55094" y="4450183"/>
            <a:ext cx="2157563" cy="71360"/>
            <a:chOff x="0" y="0"/>
            <a:chExt cx="533935" cy="17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935" cy="17660"/>
            </a:xfrm>
            <a:custGeom>
              <a:avLst/>
              <a:gdLst/>
              <a:ahLst/>
              <a:cxnLst/>
              <a:rect r="r" b="b" t="t" l="l"/>
              <a:pathLst>
                <a:path h="17660" w="533935">
                  <a:moveTo>
                    <a:pt x="0" y="0"/>
                  </a:moveTo>
                  <a:lnTo>
                    <a:pt x="533935" y="0"/>
                  </a:lnTo>
                  <a:lnTo>
                    <a:pt x="533935" y="17660"/>
                  </a:lnTo>
                  <a:lnTo>
                    <a:pt x="0" y="17660"/>
                  </a:ln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33935" cy="5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01091" y="1983809"/>
            <a:ext cx="1856645" cy="68071"/>
            <a:chOff x="0" y="0"/>
            <a:chExt cx="488993" cy="179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50505" y="4450183"/>
            <a:ext cx="2157563" cy="71360"/>
            <a:chOff x="0" y="0"/>
            <a:chExt cx="533935" cy="176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3935" cy="17660"/>
            </a:xfrm>
            <a:custGeom>
              <a:avLst/>
              <a:gdLst/>
              <a:ahLst/>
              <a:cxnLst/>
              <a:rect r="r" b="b" t="t" l="l"/>
              <a:pathLst>
                <a:path h="17660" w="533935">
                  <a:moveTo>
                    <a:pt x="0" y="0"/>
                  </a:moveTo>
                  <a:lnTo>
                    <a:pt x="533935" y="0"/>
                  </a:lnTo>
                  <a:lnTo>
                    <a:pt x="533935" y="17660"/>
                  </a:lnTo>
                  <a:lnTo>
                    <a:pt x="0" y="17660"/>
                  </a:ln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33935" cy="5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397950" y="6375485"/>
            <a:ext cx="4171274" cy="80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ea typeface="Nanum Square"/>
              </a:rPr>
              <a:t>상품 전시와 편성에 소요되는</a:t>
            </a:r>
          </a:p>
          <a:p>
            <a:pPr algn="ctr">
              <a:lnSpc>
                <a:spcPts val="3128"/>
              </a:lnSpc>
            </a:pPr>
            <a:r>
              <a:rPr lang="en-US" sz="2234">
                <a:solidFill>
                  <a:srgbClr val="2D262A"/>
                </a:solidFill>
                <a:latin typeface="Nanum Square"/>
                <a:ea typeface="Nanum Square"/>
              </a:rPr>
              <a:t>직접적인 개발, 운영 시간 효율화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26464" y="5478221"/>
            <a:ext cx="3714244" cy="66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3831">
                <a:solidFill>
                  <a:srgbClr val="101010"/>
                </a:solidFill>
                <a:ea typeface="210 도시락"/>
              </a:rPr>
              <a:t>시간효율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7807" y="3590905"/>
            <a:ext cx="4683038" cy="4683038"/>
            <a:chOff x="0" y="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16529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818385" y="3590905"/>
            <a:ext cx="4683038" cy="4683038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786577" y="3590905"/>
            <a:ext cx="4683038" cy="4683038"/>
            <a:chOff x="0" y="0"/>
            <a:chExt cx="6355080" cy="6355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847155" y="3590905"/>
            <a:ext cx="4683038" cy="468303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352866" y="4936240"/>
            <a:ext cx="1492919" cy="996184"/>
          </a:xfrm>
          <a:custGeom>
            <a:avLst/>
            <a:gdLst/>
            <a:ahLst/>
            <a:cxnLst/>
            <a:rect r="r" b="b" t="t" l="l"/>
            <a:pathLst>
              <a:path h="996184" w="1492919">
                <a:moveTo>
                  <a:pt x="0" y="0"/>
                </a:moveTo>
                <a:lnTo>
                  <a:pt x="1492919" y="0"/>
                </a:lnTo>
                <a:lnTo>
                  <a:pt x="1492919" y="996184"/>
                </a:lnTo>
                <a:lnTo>
                  <a:pt x="0" y="99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31428" y="4802587"/>
            <a:ext cx="1256951" cy="1227241"/>
          </a:xfrm>
          <a:custGeom>
            <a:avLst/>
            <a:gdLst/>
            <a:ahLst/>
            <a:cxnLst/>
            <a:rect r="r" b="b" t="t" l="l"/>
            <a:pathLst>
              <a:path h="1227241" w="1256951">
                <a:moveTo>
                  <a:pt x="0" y="0"/>
                </a:moveTo>
                <a:lnTo>
                  <a:pt x="1256951" y="0"/>
                </a:lnTo>
                <a:lnTo>
                  <a:pt x="1256951" y="1227241"/>
                </a:lnTo>
                <a:lnTo>
                  <a:pt x="0" y="1227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48928" y="5172583"/>
            <a:ext cx="1499501" cy="853352"/>
          </a:xfrm>
          <a:custGeom>
            <a:avLst/>
            <a:gdLst/>
            <a:ahLst/>
            <a:cxnLst/>
            <a:rect r="r" b="b" t="t" l="l"/>
            <a:pathLst>
              <a:path h="853352" w="1499501">
                <a:moveTo>
                  <a:pt x="0" y="0"/>
                </a:moveTo>
                <a:lnTo>
                  <a:pt x="1499501" y="0"/>
                </a:lnTo>
                <a:lnTo>
                  <a:pt x="1499501" y="853352"/>
                </a:lnTo>
                <a:lnTo>
                  <a:pt x="0" y="85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86983" y="4936240"/>
            <a:ext cx="1426075" cy="1070852"/>
          </a:xfrm>
          <a:custGeom>
            <a:avLst/>
            <a:gdLst/>
            <a:ahLst/>
            <a:cxnLst/>
            <a:rect r="r" b="b" t="t" l="l"/>
            <a:pathLst>
              <a:path h="1070852" w="1426075">
                <a:moveTo>
                  <a:pt x="0" y="0"/>
                </a:moveTo>
                <a:lnTo>
                  <a:pt x="1426074" y="0"/>
                </a:lnTo>
                <a:lnTo>
                  <a:pt x="1426074" y="1070852"/>
                </a:lnTo>
                <a:lnTo>
                  <a:pt x="0" y="1070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02070" y="6252790"/>
            <a:ext cx="3394511" cy="51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윤고딕 Semi-Bold"/>
              </a:rPr>
              <a:t>사용자 친화성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01423" y="6346301"/>
            <a:ext cx="3394511" cy="51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윤고딕 Semi-Bold"/>
              </a:rPr>
              <a:t>디자인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9615" y="6252790"/>
            <a:ext cx="3394511" cy="10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윤고딕 Semi-Bold"/>
              </a:rPr>
              <a:t>상품등록 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윤고딕 Semi-Bold"/>
              </a:rPr>
              <a:t>편의성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3874" y="6252790"/>
            <a:ext cx="3394511" cy="51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윤고딕 Semi-Bold"/>
              </a:rPr>
              <a:t>운영 편의성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0385" y="611042"/>
            <a:ext cx="5614176" cy="112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C2C0BA"/>
                </a:solidFill>
                <a:ea typeface="210 도시락"/>
              </a:rPr>
              <a:t>제안개요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905992" y="9485684"/>
            <a:ext cx="1077357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12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587827" y="9694410"/>
            <a:ext cx="16856843" cy="0"/>
          </a:xfrm>
          <a:prstGeom prst="line">
            <a:avLst/>
          </a:prstGeom>
          <a:ln cap="flat" w="19050">
            <a:solidFill>
              <a:srgbClr val="C2C0B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259600" y="1545157"/>
            <a:ext cx="7600598" cy="8172686"/>
          </a:xfrm>
          <a:custGeom>
            <a:avLst/>
            <a:gdLst/>
            <a:ahLst/>
            <a:cxnLst/>
            <a:rect r="r" b="b" t="t" l="l"/>
            <a:pathLst>
              <a:path h="8172686" w="7600598">
                <a:moveTo>
                  <a:pt x="0" y="0"/>
                </a:moveTo>
                <a:lnTo>
                  <a:pt x="7600598" y="0"/>
                </a:lnTo>
                <a:lnTo>
                  <a:pt x="7600598" y="8172686"/>
                </a:lnTo>
                <a:lnTo>
                  <a:pt x="0" y="817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8267" y="3752874"/>
            <a:ext cx="5404010" cy="164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ea typeface="210 도시락"/>
              </a:rPr>
              <a:t>기술 부문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612" y="5771678"/>
            <a:ext cx="6900592" cy="59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0"/>
              </a:lnSpc>
              <a:spcBef>
                <a:spcPct val="0"/>
              </a:spcBef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프로젝트에 사용한 기술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 strike="noStrike" u="none">
                <a:solidFill>
                  <a:srgbClr val="F3F1E9"/>
                </a:solidFill>
                <a:latin typeface="210 도시락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5187" y="-2303994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2454" y="2651334"/>
            <a:ext cx="2491711" cy="673453"/>
            <a:chOff x="0" y="0"/>
            <a:chExt cx="150364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3641" cy="406400"/>
            </a:xfrm>
            <a:custGeom>
              <a:avLst/>
              <a:gdLst/>
              <a:ahLst/>
              <a:cxnLst/>
              <a:rect r="r" b="b" t="t" l="l"/>
              <a:pathLst>
                <a:path h="406400" w="1503641">
                  <a:moveTo>
                    <a:pt x="1300441" y="0"/>
                  </a:moveTo>
                  <a:cubicBezTo>
                    <a:pt x="1412665" y="0"/>
                    <a:pt x="1503641" y="90976"/>
                    <a:pt x="1503641" y="203200"/>
                  </a:cubicBezTo>
                  <a:cubicBezTo>
                    <a:pt x="1503641" y="315424"/>
                    <a:pt x="1412665" y="406400"/>
                    <a:pt x="13004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1211C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0364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1"/>
                </a:lnSpc>
                <a:spcBef>
                  <a:spcPct val="0"/>
                </a:spcBef>
              </a:pPr>
              <a:r>
                <a:rPr lang="en-US" sz="2069" spc="89">
                  <a:solidFill>
                    <a:srgbClr val="000000"/>
                  </a:solidFill>
                  <a:ea typeface="210 도시락"/>
                </a:rPr>
                <a:t>형상관리도구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67589" y="2651334"/>
            <a:ext cx="2491711" cy="673453"/>
            <a:chOff x="0" y="0"/>
            <a:chExt cx="150364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3641" cy="406400"/>
            </a:xfrm>
            <a:custGeom>
              <a:avLst/>
              <a:gdLst/>
              <a:ahLst/>
              <a:cxnLst/>
              <a:rect r="r" b="b" t="t" l="l"/>
              <a:pathLst>
                <a:path h="406400" w="1503641">
                  <a:moveTo>
                    <a:pt x="1300441" y="0"/>
                  </a:moveTo>
                  <a:cubicBezTo>
                    <a:pt x="1412665" y="0"/>
                    <a:pt x="1503641" y="90976"/>
                    <a:pt x="1503641" y="203200"/>
                  </a:cubicBezTo>
                  <a:cubicBezTo>
                    <a:pt x="1503641" y="315424"/>
                    <a:pt x="1412665" y="406400"/>
                    <a:pt x="13004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1211CA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0364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1"/>
                </a:lnSpc>
                <a:spcBef>
                  <a:spcPct val="0"/>
                </a:spcBef>
              </a:pPr>
              <a:r>
                <a:rPr lang="en-US" sz="2069" spc="89">
                  <a:solidFill>
                    <a:srgbClr val="000000"/>
                  </a:solidFill>
                  <a:latin typeface="210 도시락"/>
                </a:rPr>
                <a:t>FRONT END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17972"/>
            <a:ext cx="371996" cy="10455624"/>
            <a:chOff x="0" y="0"/>
            <a:chExt cx="97974" cy="27537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74" cy="2753745"/>
            </a:xfrm>
            <a:custGeom>
              <a:avLst/>
              <a:gdLst/>
              <a:ahLst/>
              <a:cxnLst/>
              <a:rect r="r" b="b" t="t" l="l"/>
              <a:pathLst>
                <a:path h="2753745" w="97974">
                  <a:moveTo>
                    <a:pt x="0" y="0"/>
                  </a:moveTo>
                  <a:lnTo>
                    <a:pt x="97974" y="0"/>
                  </a:lnTo>
                  <a:lnTo>
                    <a:pt x="97974" y="2753745"/>
                  </a:lnTo>
                  <a:lnTo>
                    <a:pt x="0" y="275374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7974" cy="280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872724" y="2651334"/>
            <a:ext cx="2491711" cy="673453"/>
            <a:chOff x="0" y="0"/>
            <a:chExt cx="1503641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3641" cy="406400"/>
            </a:xfrm>
            <a:custGeom>
              <a:avLst/>
              <a:gdLst/>
              <a:ahLst/>
              <a:cxnLst/>
              <a:rect r="r" b="b" t="t" l="l"/>
              <a:pathLst>
                <a:path h="406400" w="1503641">
                  <a:moveTo>
                    <a:pt x="1300441" y="0"/>
                  </a:moveTo>
                  <a:cubicBezTo>
                    <a:pt x="1412665" y="0"/>
                    <a:pt x="1503641" y="90976"/>
                    <a:pt x="1503641" y="203200"/>
                  </a:cubicBezTo>
                  <a:cubicBezTo>
                    <a:pt x="1503641" y="315424"/>
                    <a:pt x="1412665" y="406400"/>
                    <a:pt x="13004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1211CA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50364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1"/>
                </a:lnSpc>
                <a:spcBef>
                  <a:spcPct val="0"/>
                </a:spcBef>
              </a:pPr>
              <a:r>
                <a:rPr lang="en-US" sz="2069" spc="89">
                  <a:solidFill>
                    <a:srgbClr val="000000"/>
                  </a:solidFill>
                  <a:latin typeface="210 도시락"/>
                </a:rPr>
                <a:t>BACK END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77859" y="2651334"/>
            <a:ext cx="2491711" cy="673453"/>
            <a:chOff x="0" y="0"/>
            <a:chExt cx="1503641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3641" cy="406400"/>
            </a:xfrm>
            <a:custGeom>
              <a:avLst/>
              <a:gdLst/>
              <a:ahLst/>
              <a:cxnLst/>
              <a:rect r="r" b="b" t="t" l="l"/>
              <a:pathLst>
                <a:path h="406400" w="1503641">
                  <a:moveTo>
                    <a:pt x="1300441" y="0"/>
                  </a:moveTo>
                  <a:cubicBezTo>
                    <a:pt x="1412665" y="0"/>
                    <a:pt x="1503641" y="90976"/>
                    <a:pt x="1503641" y="203200"/>
                  </a:cubicBezTo>
                  <a:cubicBezTo>
                    <a:pt x="1503641" y="315424"/>
                    <a:pt x="1412665" y="406400"/>
                    <a:pt x="13004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1211CA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0364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1"/>
                </a:lnSpc>
                <a:spcBef>
                  <a:spcPct val="0"/>
                </a:spcBef>
              </a:pPr>
              <a:r>
                <a:rPr lang="en-US" sz="2069" spc="89">
                  <a:solidFill>
                    <a:srgbClr val="000000"/>
                  </a:solidFill>
                  <a:latin typeface="210 도시락"/>
                </a:rPr>
                <a:t>DB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82993" y="2651334"/>
            <a:ext cx="2491711" cy="673453"/>
            <a:chOff x="0" y="0"/>
            <a:chExt cx="1503641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03641" cy="406400"/>
            </a:xfrm>
            <a:custGeom>
              <a:avLst/>
              <a:gdLst/>
              <a:ahLst/>
              <a:cxnLst/>
              <a:rect r="r" b="b" t="t" l="l"/>
              <a:pathLst>
                <a:path h="406400" w="1503641">
                  <a:moveTo>
                    <a:pt x="1300441" y="0"/>
                  </a:moveTo>
                  <a:cubicBezTo>
                    <a:pt x="1412665" y="0"/>
                    <a:pt x="1503641" y="90976"/>
                    <a:pt x="1503641" y="203200"/>
                  </a:cubicBezTo>
                  <a:cubicBezTo>
                    <a:pt x="1503641" y="315424"/>
                    <a:pt x="1412665" y="406400"/>
                    <a:pt x="13004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1211C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50364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1"/>
                </a:lnSpc>
                <a:spcBef>
                  <a:spcPct val="0"/>
                </a:spcBef>
              </a:pPr>
              <a:r>
                <a:rPr lang="en-US" sz="2069" spc="89">
                  <a:solidFill>
                    <a:srgbClr val="000000"/>
                  </a:solidFill>
                  <a:latin typeface="210 도시락"/>
                </a:rPr>
                <a:t>API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199809" y="3905158"/>
            <a:ext cx="1017001" cy="1017001"/>
          </a:xfrm>
          <a:custGeom>
            <a:avLst/>
            <a:gdLst/>
            <a:ahLst/>
            <a:cxnLst/>
            <a:rect r="r" b="b" t="t" l="l"/>
            <a:pathLst>
              <a:path h="1017001" w="1017001">
                <a:moveTo>
                  <a:pt x="0" y="0"/>
                </a:moveTo>
                <a:lnTo>
                  <a:pt x="1017001" y="0"/>
                </a:lnTo>
                <a:lnTo>
                  <a:pt x="1017001" y="1017001"/>
                </a:lnTo>
                <a:lnTo>
                  <a:pt x="0" y="101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246435" y="5279905"/>
            <a:ext cx="923749" cy="923749"/>
          </a:xfrm>
          <a:custGeom>
            <a:avLst/>
            <a:gdLst/>
            <a:ahLst/>
            <a:cxnLst/>
            <a:rect r="r" b="b" t="t" l="l"/>
            <a:pathLst>
              <a:path h="923749" w="923749">
                <a:moveTo>
                  <a:pt x="0" y="0"/>
                </a:moveTo>
                <a:lnTo>
                  <a:pt x="923749" y="0"/>
                </a:lnTo>
                <a:lnTo>
                  <a:pt x="923749" y="923748"/>
                </a:lnTo>
                <a:lnTo>
                  <a:pt x="0" y="923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42340" y="3465889"/>
            <a:ext cx="1003320" cy="1577441"/>
          </a:xfrm>
          <a:custGeom>
            <a:avLst/>
            <a:gdLst/>
            <a:ahLst/>
            <a:cxnLst/>
            <a:rect r="r" b="b" t="t" l="l"/>
            <a:pathLst>
              <a:path h="1577441" w="1003320">
                <a:moveTo>
                  <a:pt x="0" y="0"/>
                </a:moveTo>
                <a:lnTo>
                  <a:pt x="1003320" y="0"/>
                </a:lnTo>
                <a:lnTo>
                  <a:pt x="1003320" y="1577441"/>
                </a:lnTo>
                <a:lnTo>
                  <a:pt x="0" y="15774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99809" y="7984688"/>
            <a:ext cx="1173035" cy="973619"/>
          </a:xfrm>
          <a:custGeom>
            <a:avLst/>
            <a:gdLst/>
            <a:ahLst/>
            <a:cxnLst/>
            <a:rect r="r" b="b" t="t" l="l"/>
            <a:pathLst>
              <a:path h="973619" w="1173035">
                <a:moveTo>
                  <a:pt x="0" y="0"/>
                </a:moveTo>
                <a:lnTo>
                  <a:pt x="1173035" y="0"/>
                </a:lnTo>
                <a:lnTo>
                  <a:pt x="1173035" y="973619"/>
                </a:lnTo>
                <a:lnTo>
                  <a:pt x="0" y="973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252175" y="6565603"/>
            <a:ext cx="964635" cy="1057135"/>
          </a:xfrm>
          <a:custGeom>
            <a:avLst/>
            <a:gdLst/>
            <a:ahLst/>
            <a:cxnLst/>
            <a:rect r="r" b="b" t="t" l="l"/>
            <a:pathLst>
              <a:path h="1057135" w="964635">
                <a:moveTo>
                  <a:pt x="0" y="0"/>
                </a:moveTo>
                <a:lnTo>
                  <a:pt x="964635" y="0"/>
                </a:lnTo>
                <a:lnTo>
                  <a:pt x="964635" y="1057135"/>
                </a:lnTo>
                <a:lnTo>
                  <a:pt x="0" y="1057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019128" y="5529105"/>
            <a:ext cx="2345307" cy="1777189"/>
          </a:xfrm>
          <a:custGeom>
            <a:avLst/>
            <a:gdLst/>
            <a:ahLst/>
            <a:cxnLst/>
            <a:rect r="r" b="b" t="t" l="l"/>
            <a:pathLst>
              <a:path h="1777189" w="2345307">
                <a:moveTo>
                  <a:pt x="0" y="0"/>
                </a:moveTo>
                <a:lnTo>
                  <a:pt x="2345307" y="0"/>
                </a:lnTo>
                <a:lnTo>
                  <a:pt x="2345307" y="1777189"/>
                </a:lnTo>
                <a:lnTo>
                  <a:pt x="0" y="1777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583967" y="3780574"/>
            <a:ext cx="1479495" cy="1141586"/>
          </a:xfrm>
          <a:custGeom>
            <a:avLst/>
            <a:gdLst/>
            <a:ahLst/>
            <a:cxnLst/>
            <a:rect r="r" b="b" t="t" l="l"/>
            <a:pathLst>
              <a:path h="1141586" w="1479495">
                <a:moveTo>
                  <a:pt x="0" y="0"/>
                </a:moveTo>
                <a:lnTo>
                  <a:pt x="1479494" y="0"/>
                </a:lnTo>
                <a:lnTo>
                  <a:pt x="1479494" y="1141585"/>
                </a:lnTo>
                <a:lnTo>
                  <a:pt x="0" y="1141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13787" y="3809443"/>
            <a:ext cx="1853350" cy="715714"/>
          </a:xfrm>
          <a:custGeom>
            <a:avLst/>
            <a:gdLst/>
            <a:ahLst/>
            <a:cxnLst/>
            <a:rect r="r" b="b" t="t" l="l"/>
            <a:pathLst>
              <a:path h="715714" w="1853350">
                <a:moveTo>
                  <a:pt x="0" y="0"/>
                </a:moveTo>
                <a:lnTo>
                  <a:pt x="1853350" y="0"/>
                </a:lnTo>
                <a:lnTo>
                  <a:pt x="1853350" y="715714"/>
                </a:lnTo>
                <a:lnTo>
                  <a:pt x="0" y="7157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3541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905992" y="9485684"/>
            <a:ext cx="1077357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14</a:t>
            </a:r>
          </a:p>
        </p:txBody>
      </p:sp>
      <p:sp>
        <p:nvSpPr>
          <p:cNvPr name="AutoShape 31" id="31"/>
          <p:cNvSpPr/>
          <p:nvPr/>
        </p:nvSpPr>
        <p:spPr>
          <a:xfrm>
            <a:off x="587827" y="9694410"/>
            <a:ext cx="16856843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5038990" y="3324787"/>
            <a:ext cx="1781170" cy="1424936"/>
          </a:xfrm>
          <a:custGeom>
            <a:avLst/>
            <a:gdLst/>
            <a:ahLst/>
            <a:cxnLst/>
            <a:rect r="r" b="b" t="t" l="l"/>
            <a:pathLst>
              <a:path h="1424936" w="1781170">
                <a:moveTo>
                  <a:pt x="0" y="0"/>
                </a:moveTo>
                <a:lnTo>
                  <a:pt x="1781170" y="0"/>
                </a:lnTo>
                <a:lnTo>
                  <a:pt x="1781170" y="1424936"/>
                </a:lnTo>
                <a:lnTo>
                  <a:pt x="0" y="14249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929575" y="4749723"/>
            <a:ext cx="1229725" cy="1229725"/>
          </a:xfrm>
          <a:custGeom>
            <a:avLst/>
            <a:gdLst/>
            <a:ahLst/>
            <a:cxnLst/>
            <a:rect r="r" b="b" t="t" l="l"/>
            <a:pathLst>
              <a:path h="1229725" w="1229725">
                <a:moveTo>
                  <a:pt x="0" y="0"/>
                </a:moveTo>
                <a:lnTo>
                  <a:pt x="1229725" y="0"/>
                </a:lnTo>
                <a:lnTo>
                  <a:pt x="1229725" y="1229725"/>
                </a:lnTo>
                <a:lnTo>
                  <a:pt x="0" y="12297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967105" y="4765309"/>
            <a:ext cx="860934" cy="1214138"/>
          </a:xfrm>
          <a:custGeom>
            <a:avLst/>
            <a:gdLst/>
            <a:ahLst/>
            <a:cxnLst/>
            <a:rect r="r" b="b" t="t" l="l"/>
            <a:pathLst>
              <a:path h="1214138" w="860934">
                <a:moveTo>
                  <a:pt x="0" y="0"/>
                </a:moveTo>
                <a:lnTo>
                  <a:pt x="860934" y="0"/>
                </a:lnTo>
                <a:lnTo>
                  <a:pt x="860934" y="1214139"/>
                </a:lnTo>
                <a:lnTo>
                  <a:pt x="0" y="12141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643071" y="6145015"/>
            <a:ext cx="1509002" cy="1509002"/>
          </a:xfrm>
          <a:custGeom>
            <a:avLst/>
            <a:gdLst/>
            <a:ahLst/>
            <a:cxnLst/>
            <a:rect r="r" b="b" t="t" l="l"/>
            <a:pathLst>
              <a:path h="1509002" w="1509002">
                <a:moveTo>
                  <a:pt x="0" y="0"/>
                </a:moveTo>
                <a:lnTo>
                  <a:pt x="1509002" y="0"/>
                </a:lnTo>
                <a:lnTo>
                  <a:pt x="1509002" y="1509002"/>
                </a:lnTo>
                <a:lnTo>
                  <a:pt x="0" y="150900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440392" y="6008998"/>
            <a:ext cx="2267844" cy="2267844"/>
          </a:xfrm>
          <a:custGeom>
            <a:avLst/>
            <a:gdLst/>
            <a:ahLst/>
            <a:cxnLst/>
            <a:rect r="r" b="b" t="t" l="l"/>
            <a:pathLst>
              <a:path h="2267844" w="2267844">
                <a:moveTo>
                  <a:pt x="0" y="0"/>
                </a:moveTo>
                <a:lnTo>
                  <a:pt x="2267844" y="0"/>
                </a:lnTo>
                <a:lnTo>
                  <a:pt x="2267844" y="2267844"/>
                </a:lnTo>
                <a:lnTo>
                  <a:pt x="0" y="226784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6042139" y="8035869"/>
            <a:ext cx="1064351" cy="922438"/>
          </a:xfrm>
          <a:custGeom>
            <a:avLst/>
            <a:gdLst/>
            <a:ahLst/>
            <a:cxnLst/>
            <a:rect r="r" b="b" t="t" l="l"/>
            <a:pathLst>
              <a:path h="922438" w="1064351">
                <a:moveTo>
                  <a:pt x="0" y="0"/>
                </a:moveTo>
                <a:lnTo>
                  <a:pt x="1064351" y="0"/>
                </a:lnTo>
                <a:lnTo>
                  <a:pt x="1064351" y="922438"/>
                </a:lnTo>
                <a:lnTo>
                  <a:pt x="0" y="92243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496340" y="8153017"/>
            <a:ext cx="1417105" cy="708552"/>
          </a:xfrm>
          <a:custGeom>
            <a:avLst/>
            <a:gdLst/>
            <a:ahLst/>
            <a:cxnLst/>
            <a:rect r="r" b="b" t="t" l="l"/>
            <a:pathLst>
              <a:path h="708552" w="1417105">
                <a:moveTo>
                  <a:pt x="0" y="0"/>
                </a:moveTo>
                <a:lnTo>
                  <a:pt x="1417104" y="0"/>
                </a:lnTo>
                <a:lnTo>
                  <a:pt x="1417104" y="708553"/>
                </a:lnTo>
                <a:lnTo>
                  <a:pt x="0" y="70855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452034" y="7654017"/>
            <a:ext cx="1479495" cy="1484192"/>
          </a:xfrm>
          <a:custGeom>
            <a:avLst/>
            <a:gdLst/>
            <a:ahLst/>
            <a:cxnLst/>
            <a:rect r="r" b="b" t="t" l="l"/>
            <a:pathLst>
              <a:path h="1484192" w="1479495">
                <a:moveTo>
                  <a:pt x="0" y="0"/>
                </a:moveTo>
                <a:lnTo>
                  <a:pt x="1479495" y="0"/>
                </a:lnTo>
                <a:lnTo>
                  <a:pt x="1479495" y="1484191"/>
                </a:lnTo>
                <a:lnTo>
                  <a:pt x="0" y="148419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5400000">
            <a:off x="-1627165" y="1841676"/>
            <a:ext cx="3654880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78">
                <a:solidFill>
                  <a:srgbClr val="FFFFFF"/>
                </a:solidFill>
                <a:latin typeface="Montserrat"/>
              </a:rPr>
              <a:t>Part 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70385" y="611042"/>
            <a:ext cx="4582030" cy="112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C2C0BA"/>
                </a:solidFill>
                <a:ea typeface="210 도시락"/>
              </a:rPr>
              <a:t>기술부문</a:t>
            </a:r>
          </a:p>
          <a:p>
            <a:pPr algn="ctr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87503" y="1265411"/>
            <a:ext cx="7756178" cy="7756178"/>
          </a:xfrm>
          <a:custGeom>
            <a:avLst/>
            <a:gdLst/>
            <a:ahLst/>
            <a:cxnLst/>
            <a:rect r="r" b="b" t="t" l="l"/>
            <a:pathLst>
              <a:path h="7756178" w="7756178">
                <a:moveTo>
                  <a:pt x="0" y="0"/>
                </a:moveTo>
                <a:lnTo>
                  <a:pt x="7756178" y="0"/>
                </a:lnTo>
                <a:lnTo>
                  <a:pt x="7756178" y="7756178"/>
                </a:lnTo>
                <a:lnTo>
                  <a:pt x="0" y="775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264279" y="3881216"/>
            <a:ext cx="16129871" cy="164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latin typeface="210 도시락"/>
                <a:ea typeface="210 도시락"/>
              </a:rPr>
              <a:t>ERD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99976" y="6248155"/>
            <a:ext cx="8558854" cy="30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3"/>
              </a:lnSpc>
            </a:pPr>
            <a:r>
              <a:rPr lang="en-US" sz="3111" spc="-108">
                <a:solidFill>
                  <a:srgbClr val="F3F1E9"/>
                </a:solidFill>
                <a:latin typeface="Nanum Square"/>
                <a:ea typeface="Nanum Square"/>
              </a:rPr>
              <a:t>Erd설계는 erd 클라우드를 이용하여 </a:t>
            </a:r>
          </a:p>
          <a:p>
            <a:pPr algn="l">
              <a:lnSpc>
                <a:spcPts val="4823"/>
              </a:lnSpc>
            </a:pPr>
            <a:r>
              <a:rPr lang="en-US" sz="3111" spc="-108">
                <a:solidFill>
                  <a:srgbClr val="F3F1E9"/>
                </a:solidFill>
                <a:latin typeface="Nanum Square"/>
                <a:ea typeface="Nanum Square"/>
              </a:rPr>
              <a:t>다음과 같이 설계하였습니다.</a:t>
            </a:r>
          </a:p>
          <a:p>
            <a:pPr algn="l">
              <a:lnSpc>
                <a:spcPts val="4823"/>
              </a:lnSpc>
            </a:pPr>
          </a:p>
          <a:p>
            <a:pPr algn="ctr">
              <a:lnSpc>
                <a:spcPts val="4823"/>
              </a:lnSpc>
            </a:pPr>
          </a:p>
          <a:p>
            <a:pPr algn="ctr" marL="0" indent="0" lvl="0">
              <a:lnSpc>
                <a:spcPts val="482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 strike="noStrike" u="none">
                <a:solidFill>
                  <a:srgbClr val="F3F1E9"/>
                </a:solidFill>
                <a:latin typeface="210 도시락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05992" y="9485684"/>
            <a:ext cx="1077357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15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7827" y="9694410"/>
            <a:ext cx="16856843" cy="0"/>
          </a:xfrm>
          <a:prstGeom prst="line">
            <a:avLst/>
          </a:prstGeom>
          <a:ln cap="flat" w="19050">
            <a:solidFill>
              <a:srgbClr val="C2C0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11080" y="2760847"/>
            <a:ext cx="15665840" cy="6497453"/>
          </a:xfrm>
          <a:custGeom>
            <a:avLst/>
            <a:gdLst/>
            <a:ahLst/>
            <a:cxnLst/>
            <a:rect r="r" b="b" t="t" l="l"/>
            <a:pathLst>
              <a:path h="6497453" w="15665840">
                <a:moveTo>
                  <a:pt x="0" y="0"/>
                </a:moveTo>
                <a:lnTo>
                  <a:pt x="15665840" y="0"/>
                </a:lnTo>
                <a:lnTo>
                  <a:pt x="15665840" y="6497453"/>
                </a:lnTo>
                <a:lnTo>
                  <a:pt x="0" y="649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0385" y="611042"/>
            <a:ext cx="5614176" cy="11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C2C0BA"/>
                </a:solidFill>
                <a:latin typeface="210 도시락"/>
                <a:ea typeface="210 도시락"/>
              </a:rPr>
              <a:t>ERD 설계도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16560" y="1849999"/>
            <a:ext cx="8017133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 u="sng">
                <a:solidFill>
                  <a:srgbClr val="0078E2"/>
                </a:solidFill>
                <a:latin typeface="210 도시락"/>
                <a:ea typeface="210 도시락"/>
                <a:hlinkClick r:id="rId3" tooltip="https://www.erdcloud.com/d/HTxPozb5DkzBu3pfE?utm_source=canva&amp;utm_medium=iframely"/>
              </a:rPr>
              <a:t>루또 프로젝트 DB 보러가기 CLICK!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12978" y="2125432"/>
            <a:ext cx="7885687" cy="6036135"/>
          </a:xfrm>
          <a:custGeom>
            <a:avLst/>
            <a:gdLst/>
            <a:ahLst/>
            <a:cxnLst/>
            <a:rect r="r" b="b" t="t" l="l"/>
            <a:pathLst>
              <a:path h="6036135" w="7885687">
                <a:moveTo>
                  <a:pt x="0" y="0"/>
                </a:moveTo>
                <a:lnTo>
                  <a:pt x="7885688" y="0"/>
                </a:lnTo>
                <a:lnTo>
                  <a:pt x="7885688" y="6036136"/>
                </a:lnTo>
                <a:lnTo>
                  <a:pt x="0" y="6036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43753" y="3848124"/>
            <a:ext cx="12439805" cy="164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ea typeface="210 도시락"/>
              </a:rPr>
              <a:t>홈 화면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336" y="5971241"/>
            <a:ext cx="7691904" cy="303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NAV &amp; FOOTER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MAIN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LOGIN / JOIN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MY PAGE</a:t>
            </a:r>
          </a:p>
          <a:p>
            <a:pPr algn="l" marL="0" indent="0" lvl="0">
              <a:lnSpc>
                <a:spcPts val="48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47203" y="2690376"/>
            <a:ext cx="15558789" cy="1760600"/>
          </a:xfrm>
          <a:custGeom>
            <a:avLst/>
            <a:gdLst/>
            <a:ahLst/>
            <a:cxnLst/>
            <a:rect r="r" b="b" t="t" l="l"/>
            <a:pathLst>
              <a:path h="1760600" w="15558789">
                <a:moveTo>
                  <a:pt x="0" y="0"/>
                </a:moveTo>
                <a:lnTo>
                  <a:pt x="15558789" y="0"/>
                </a:lnTo>
                <a:lnTo>
                  <a:pt x="15558789" y="1760600"/>
                </a:lnTo>
                <a:lnTo>
                  <a:pt x="0" y="176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4605" y="5635963"/>
            <a:ext cx="15558789" cy="1758749"/>
          </a:xfrm>
          <a:custGeom>
            <a:avLst/>
            <a:gdLst/>
            <a:ahLst/>
            <a:cxnLst/>
            <a:rect r="r" b="b" t="t" l="l"/>
            <a:pathLst>
              <a:path h="1758749" w="15558789">
                <a:moveTo>
                  <a:pt x="0" y="0"/>
                </a:moveTo>
                <a:lnTo>
                  <a:pt x="15558790" y="0"/>
                </a:lnTo>
                <a:lnTo>
                  <a:pt x="15558790" y="1758748"/>
                </a:lnTo>
                <a:lnTo>
                  <a:pt x="0" y="1758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203" y="8238174"/>
            <a:ext cx="15576192" cy="1594607"/>
          </a:xfrm>
          <a:custGeom>
            <a:avLst/>
            <a:gdLst/>
            <a:ahLst/>
            <a:cxnLst/>
            <a:rect r="r" b="b" t="t" l="l"/>
            <a:pathLst>
              <a:path h="1594607" w="15576192">
                <a:moveTo>
                  <a:pt x="0" y="0"/>
                </a:moveTo>
                <a:lnTo>
                  <a:pt x="15576192" y="0"/>
                </a:lnTo>
                <a:lnTo>
                  <a:pt x="15576192" y="1594608"/>
                </a:lnTo>
                <a:lnTo>
                  <a:pt x="0" y="159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NAV &amp; FOOTER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49573"/>
            <a:ext cx="4582030" cy="56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  <a:ea typeface="Nanum Square Bold"/>
              </a:rPr>
              <a:t>NAV 메뉴 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42220"/>
            <a:ext cx="6236345" cy="56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  <a:ea typeface="Nanum Square Bold"/>
              </a:rPr>
              <a:t>NAV 메뉴 바 - 관리자 로그인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670226"/>
            <a:ext cx="6236345" cy="56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</a:rPr>
              <a:t>FOOTER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MAIN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367552" y="899778"/>
            <a:ext cx="5506116" cy="9248837"/>
            <a:chOff x="0" y="0"/>
            <a:chExt cx="7341489" cy="123317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203980"/>
              <a:ext cx="7341489" cy="3520357"/>
            </a:xfrm>
            <a:custGeom>
              <a:avLst/>
              <a:gdLst/>
              <a:ahLst/>
              <a:cxnLst/>
              <a:rect r="r" b="b" t="t" l="l"/>
              <a:pathLst>
                <a:path h="3520357" w="7341489">
                  <a:moveTo>
                    <a:pt x="0" y="0"/>
                  </a:moveTo>
                  <a:lnTo>
                    <a:pt x="7341489" y="0"/>
                  </a:lnTo>
                  <a:lnTo>
                    <a:pt x="7341489" y="3520357"/>
                  </a:lnTo>
                  <a:lnTo>
                    <a:pt x="0" y="3520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09" t="-15619" r="-2909" b="-4718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41489" cy="3966661"/>
            </a:xfrm>
            <a:custGeom>
              <a:avLst/>
              <a:gdLst/>
              <a:ahLst/>
              <a:cxnLst/>
              <a:rect r="r" b="b" t="t" l="l"/>
              <a:pathLst>
                <a:path h="3966661" w="7341489">
                  <a:moveTo>
                    <a:pt x="0" y="0"/>
                  </a:moveTo>
                  <a:lnTo>
                    <a:pt x="7341489" y="0"/>
                  </a:lnTo>
                  <a:lnTo>
                    <a:pt x="7341489" y="3966661"/>
                  </a:lnTo>
                  <a:lnTo>
                    <a:pt x="0" y="396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09" t="0" r="-2909" b="-5982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7890461"/>
              <a:ext cx="7341489" cy="3689739"/>
            </a:xfrm>
            <a:custGeom>
              <a:avLst/>
              <a:gdLst/>
              <a:ahLst/>
              <a:cxnLst/>
              <a:rect r="r" b="b" t="t" l="l"/>
              <a:pathLst>
                <a:path h="3689739" w="7341489">
                  <a:moveTo>
                    <a:pt x="0" y="0"/>
                  </a:moveTo>
                  <a:lnTo>
                    <a:pt x="7341489" y="0"/>
                  </a:lnTo>
                  <a:lnTo>
                    <a:pt x="7341489" y="3689739"/>
                  </a:lnTo>
                  <a:lnTo>
                    <a:pt x="0" y="3689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51" t="-15999" r="-3251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580200"/>
              <a:ext cx="7341489" cy="751582"/>
            </a:xfrm>
            <a:custGeom>
              <a:avLst/>
              <a:gdLst/>
              <a:ahLst/>
              <a:cxnLst/>
              <a:rect r="r" b="b" t="t" l="l"/>
              <a:pathLst>
                <a:path h="751582" w="7341489">
                  <a:moveTo>
                    <a:pt x="0" y="0"/>
                  </a:moveTo>
                  <a:lnTo>
                    <a:pt x="7341489" y="0"/>
                  </a:lnTo>
                  <a:lnTo>
                    <a:pt x="7341489" y="751583"/>
                  </a:lnTo>
                  <a:lnTo>
                    <a:pt x="0" y="751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35"/>
              <a:ext cx="7341489" cy="830747"/>
            </a:xfrm>
            <a:custGeom>
              <a:avLst/>
              <a:gdLst/>
              <a:ahLst/>
              <a:cxnLst/>
              <a:rect r="r" b="b" t="t" l="l"/>
              <a:pathLst>
                <a:path h="830747" w="7341489">
                  <a:moveTo>
                    <a:pt x="0" y="0"/>
                  </a:moveTo>
                  <a:lnTo>
                    <a:pt x="7341489" y="0"/>
                  </a:lnTo>
                  <a:lnTo>
                    <a:pt x="7341489" y="830747"/>
                  </a:lnTo>
                  <a:lnTo>
                    <a:pt x="0" y="83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118405" y="4845239"/>
            <a:ext cx="4582030" cy="56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</a:rPr>
              <a:t>ALL MAIN</a:t>
            </a: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9701" y="1407437"/>
            <a:ext cx="5734299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D9D9D9"/>
                </a:solidFill>
                <a:latin typeface="210 도시락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75480" y="3098474"/>
            <a:ext cx="1649391" cy="830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01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814399" y="3098474"/>
            <a:ext cx="1649391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06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95450" y="3103237"/>
            <a:ext cx="4678334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spcBef>
                <a:spcPct val="0"/>
              </a:spcBef>
              <a:defRPr/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작업 설계</a:t>
            </a:r>
            <a:endParaRPr lang="en-US" sz="480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name="TextBox 6" id="6"/>
          <p:cNvSpPr txBox="true"/>
          <p:nvPr/>
        </p:nvSpPr>
        <p:spPr>
          <a:xfrm rot="0">
            <a:off x="10934370" y="3103237"/>
            <a:ext cx="4678334" cy="83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페이지 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5480" y="4345305"/>
            <a:ext cx="1649391" cy="830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02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14399" y="4345305"/>
            <a:ext cx="1649391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07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95450" y="4350068"/>
            <a:ext cx="4678334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spcBef>
                <a:spcPct val="0"/>
              </a:spcBef>
              <a:defRPr/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요구 사항</a:t>
            </a:r>
            <a:endParaRPr lang="en-US" sz="480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name="TextBox 10" id="10"/>
          <p:cNvSpPr txBox="true"/>
          <p:nvPr/>
        </p:nvSpPr>
        <p:spPr>
          <a:xfrm rot="0">
            <a:off x="10934370" y="4350068"/>
            <a:ext cx="4678334" cy="83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작업 기간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95450" y="5667375"/>
            <a:ext cx="4678334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spcBef>
                <a:spcPct val="0"/>
              </a:spcBef>
              <a:defRPr/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제안 개요</a:t>
            </a:r>
            <a:endParaRPr lang="en-US" sz="480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name="TextBox 12" id="12"/>
          <p:cNvSpPr txBox="true"/>
          <p:nvPr/>
        </p:nvSpPr>
        <p:spPr>
          <a:xfrm rot="0">
            <a:off x="10934370" y="5667375"/>
            <a:ext cx="4678334" cy="83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와이어 프레임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75480" y="5602605"/>
            <a:ext cx="1649391" cy="830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03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4399" y="5602605"/>
            <a:ext cx="1649391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08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75480" y="6892290"/>
            <a:ext cx="1649391" cy="830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04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14399" y="6892290"/>
            <a:ext cx="1649391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09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95450" y="6897053"/>
            <a:ext cx="4678334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spcBef>
                <a:spcPct val="0"/>
              </a:spcBef>
              <a:defRPr/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기술 부문</a:t>
            </a:r>
            <a:endParaRPr lang="en-US" sz="480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name="TextBox 18" id="18"/>
          <p:cNvSpPr txBox="true"/>
          <p:nvPr/>
        </p:nvSpPr>
        <p:spPr>
          <a:xfrm rot="0">
            <a:off x="10934370" y="6897053"/>
            <a:ext cx="6973890" cy="83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개발 역량 강화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348591" y="8427038"/>
            <a:ext cx="3119338" cy="311933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504881" y="-1539848"/>
            <a:ext cx="4143772" cy="414377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2675450" y="4119554"/>
            <a:ext cx="5798042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w="sm" len="sm"/>
            <a:tailEnd type="oval" w="lg" len="lg"/>
          </a:ln>
        </p:spPr>
      </p:sp>
      <p:sp>
        <p:nvSpPr>
          <p:cNvPr name="AutoShape 26" id="26"/>
          <p:cNvSpPr/>
          <p:nvPr/>
        </p:nvSpPr>
        <p:spPr>
          <a:xfrm flipH="true">
            <a:off x="9814369" y="4119554"/>
            <a:ext cx="5798042" cy="23812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oval" len="lg" w="lg"/>
          </a:ln>
        </p:spPr>
      </p:sp>
      <p:sp>
        <p:nvSpPr>
          <p:cNvPr id="27" name="AutoShape 27"/>
          <p:cNvSpPr/>
          <p:nvPr/>
        </p:nvSpPr>
        <p:spPr>
          <a:xfrm flipH="1">
            <a:off x="2675414" y="5438775"/>
            <a:ext cx="5798042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w="sm" len="sm"/>
            <a:tailEnd type="oval" w="lg" len="lg"/>
          </a:ln>
        </p:spPr>
      </p:sp>
      <p:sp>
        <p:nvSpPr>
          <p:cNvPr name="AutoShape 28" id="28"/>
          <p:cNvSpPr/>
          <p:nvPr/>
        </p:nvSpPr>
        <p:spPr>
          <a:xfrm flipH="true">
            <a:off x="9814333" y="5438775"/>
            <a:ext cx="5798042" cy="23812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oval" len="lg" w="lg"/>
          </a:ln>
        </p:spPr>
      </p:sp>
      <p:sp>
        <p:nvSpPr>
          <p:cNvPr id="29" name="AutoShape 29"/>
          <p:cNvSpPr/>
          <p:nvPr/>
        </p:nvSpPr>
        <p:spPr>
          <a:xfrm flipH="1">
            <a:off x="2675486" y="6663690"/>
            <a:ext cx="5798042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w="sm" len="sm"/>
            <a:tailEnd type="oval" w="lg" len="lg"/>
          </a:ln>
        </p:spPr>
      </p:sp>
      <p:sp>
        <p:nvSpPr>
          <p:cNvPr name="AutoShape 30" id="30"/>
          <p:cNvSpPr/>
          <p:nvPr/>
        </p:nvSpPr>
        <p:spPr>
          <a:xfrm flipH="true">
            <a:off x="9814405" y="6663690"/>
            <a:ext cx="5798042" cy="23812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oval" len="lg" w="lg"/>
          </a:ln>
        </p:spPr>
      </p:sp>
      <p:sp>
        <p:nvSpPr>
          <p:cNvPr id="31" name="AutoShape 31"/>
          <p:cNvSpPr/>
          <p:nvPr/>
        </p:nvSpPr>
        <p:spPr>
          <a:xfrm flipH="1">
            <a:off x="2675522" y="7937183"/>
            <a:ext cx="5798042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w="sm" len="sm"/>
            <a:tailEnd type="oval" w="lg" len="lg"/>
          </a:ln>
        </p:spPr>
      </p:sp>
      <p:sp>
        <p:nvSpPr>
          <p:cNvPr name="AutoShape 32" id="32"/>
          <p:cNvSpPr/>
          <p:nvPr/>
        </p:nvSpPr>
        <p:spPr>
          <a:xfrm flipH="true">
            <a:off x="9814442" y="7937183"/>
            <a:ext cx="5798042" cy="23812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33" id="33"/>
          <p:cNvGrpSpPr/>
          <p:nvPr/>
        </p:nvGrpSpPr>
        <p:grpSpPr>
          <a:xfrm rot="0">
            <a:off x="-1863686" y="-1889850"/>
            <a:ext cx="4861383" cy="486138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5271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675296" y="8175308"/>
            <a:ext cx="1649391" cy="8305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05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814215" y="8175308"/>
            <a:ext cx="1649391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defRPr/>
            </a:pPr>
            <a:r>
              <a:rPr lang="en-US" sz="4800">
                <a:solidFill>
                  <a:srgbClr val="5271ff">
                    <a:alpha val="49800"/>
                  </a:srgbClr>
                </a:solidFill>
                <a:latin typeface="210 도시락"/>
              </a:rPr>
              <a:t>10</a:t>
            </a:r>
            <a:endParaRPr lang="en-US" sz="4800">
              <a:solidFill>
                <a:srgbClr val="5271ff">
                  <a:alpha val="49800"/>
                </a:srgbClr>
              </a:solidFill>
              <a:latin typeface="210 도시락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795266" y="8180070"/>
            <a:ext cx="4678334" cy="8305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719"/>
              </a:lnSpc>
              <a:spcBef>
                <a:spcPct val="0"/>
              </a:spcBef>
              <a:defRPr/>
            </a:pPr>
            <a:r>
              <a:rPr lang="en-US" sz="4800">
                <a:solidFill>
                  <a:srgbClr val="000000"/>
                </a:solidFill>
                <a:latin typeface="210 도시락"/>
                <a:ea typeface="210 도시락"/>
              </a:rPr>
              <a:t>ERD 설계</a:t>
            </a:r>
            <a:endParaRPr lang="en-US" sz="4800">
              <a:solidFill>
                <a:srgbClr val="000000"/>
              </a:solidFill>
              <a:latin typeface="210 도시락"/>
              <a:ea typeface="210 도시락"/>
            </a:endParaRPr>
          </a:p>
        </p:txBody>
      </p:sp>
      <p:sp>
        <p:nvSpPr>
          <p:cNvPr name="TextBox 39" id="39"/>
          <p:cNvSpPr txBox="true"/>
          <p:nvPr/>
        </p:nvSpPr>
        <p:spPr>
          <a:xfrm rot="0">
            <a:off x="10934186" y="8180070"/>
            <a:ext cx="4678334" cy="83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구현</a:t>
            </a:r>
          </a:p>
        </p:txBody>
      </p:sp>
      <p:sp>
        <p:nvSpPr>
          <p:cNvPr id="40" name="AutoShape 40"/>
          <p:cNvSpPr/>
          <p:nvPr/>
        </p:nvSpPr>
        <p:spPr>
          <a:xfrm flipH="1">
            <a:off x="2675378" y="9220200"/>
            <a:ext cx="5798042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w="sm" len="sm"/>
            <a:tailEnd type="oval" w="lg" len="lg"/>
          </a:ln>
        </p:spPr>
      </p:sp>
      <p:sp>
        <p:nvSpPr>
          <p:cNvPr name="AutoShape 41" id="41"/>
          <p:cNvSpPr/>
          <p:nvPr/>
        </p:nvSpPr>
        <p:spPr>
          <a:xfrm flipH="true">
            <a:off x="9814297" y="9220200"/>
            <a:ext cx="5798042" cy="23812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49153" y="961211"/>
            <a:ext cx="7059003" cy="4363644"/>
          </a:xfrm>
          <a:custGeom>
            <a:avLst/>
            <a:gdLst/>
            <a:ahLst/>
            <a:cxnLst/>
            <a:rect r="r" b="b" t="t" l="l"/>
            <a:pathLst>
              <a:path h="4363644" w="7059003">
                <a:moveTo>
                  <a:pt x="0" y="0"/>
                </a:moveTo>
                <a:lnTo>
                  <a:pt x="7059004" y="0"/>
                </a:lnTo>
                <a:lnTo>
                  <a:pt x="7059004" y="4363645"/>
                </a:lnTo>
                <a:lnTo>
                  <a:pt x="0" y="4363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65787" y="5768454"/>
            <a:ext cx="7556426" cy="4326846"/>
          </a:xfrm>
          <a:custGeom>
            <a:avLst/>
            <a:gdLst/>
            <a:ahLst/>
            <a:cxnLst/>
            <a:rect r="r" b="b" t="t" l="l"/>
            <a:pathLst>
              <a:path h="4326846" w="7556426">
                <a:moveTo>
                  <a:pt x="0" y="0"/>
                </a:moveTo>
                <a:lnTo>
                  <a:pt x="7556426" y="0"/>
                </a:lnTo>
                <a:lnTo>
                  <a:pt x="7556426" y="4326845"/>
                </a:lnTo>
                <a:lnTo>
                  <a:pt x="0" y="432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MAIN (1)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2069" y="2092426"/>
            <a:ext cx="3727618" cy="56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</a:rPr>
              <a:t>MAIN BANNER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069" y="7633615"/>
            <a:ext cx="3727618" cy="56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</a:rPr>
              <a:t>MAIN PRODUT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17538" y="6199876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latin typeface="Nanum Gothic Bold"/>
                <a:ea typeface="Nanum Gothic Bold"/>
              </a:rPr>
              <a:t>BEST 메인상품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39350" y="2137799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메인 배너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17538" y="6861439"/>
            <a:ext cx="3877115" cy="10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최근 가장 많이 구매된 상품들을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메인화면에 배치하여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구매자들의 편의성을 높혔습니다.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39350" y="2799361"/>
            <a:ext cx="3877115" cy="71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관리자 페이지에서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메인페이지를 변경/수정 가능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12088996" y="5992977"/>
            <a:ext cx="156695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11910808" y="1930899"/>
            <a:ext cx="156695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H="true">
            <a:off x="12088996" y="5992977"/>
            <a:ext cx="0" cy="1299673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34159" y="1116643"/>
            <a:ext cx="7419683" cy="8210436"/>
            <a:chOff x="0" y="0"/>
            <a:chExt cx="9892910" cy="109472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6554" y="0"/>
              <a:ext cx="9836356" cy="5363380"/>
            </a:xfrm>
            <a:custGeom>
              <a:avLst/>
              <a:gdLst/>
              <a:ahLst/>
              <a:cxnLst/>
              <a:rect r="r" b="b" t="t" l="l"/>
              <a:pathLst>
                <a:path h="5363380" w="9836356">
                  <a:moveTo>
                    <a:pt x="0" y="0"/>
                  </a:moveTo>
                  <a:lnTo>
                    <a:pt x="9836356" y="0"/>
                  </a:lnTo>
                  <a:lnTo>
                    <a:pt x="9836356" y="5363380"/>
                  </a:lnTo>
                  <a:lnTo>
                    <a:pt x="0" y="5363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5175683"/>
              <a:ext cx="9892910" cy="5771565"/>
            </a:xfrm>
            <a:custGeom>
              <a:avLst/>
              <a:gdLst/>
              <a:ahLst/>
              <a:cxnLst/>
              <a:rect r="r" b="b" t="t" l="l"/>
              <a:pathLst>
                <a:path h="5771565" w="9892910">
                  <a:moveTo>
                    <a:pt x="0" y="0"/>
                  </a:moveTo>
                  <a:lnTo>
                    <a:pt x="9892910" y="0"/>
                  </a:lnTo>
                  <a:lnTo>
                    <a:pt x="9892910" y="5771565"/>
                  </a:lnTo>
                  <a:lnTo>
                    <a:pt x="0" y="577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722" r="0" b="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>
            <a:off x="7829442" y="5992977"/>
            <a:ext cx="623431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2888473" y="1930899"/>
            <a:ext cx="156695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MAIN (2)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6576" y="4601836"/>
            <a:ext cx="3727618" cy="112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1" indent="-383111" lvl="1">
              <a:lnSpc>
                <a:spcPts val="4436"/>
              </a:lnSpc>
              <a:buFont typeface="Arial"/>
              <a:buChar char="•"/>
            </a:pPr>
            <a:r>
              <a:rPr lang="en-US" sz="3548" spc="-159">
                <a:solidFill>
                  <a:srgbClr val="292626"/>
                </a:solidFill>
                <a:latin typeface="Nanum Square Bold"/>
              </a:rPr>
              <a:t>EVENT BANNER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93448" y="508635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상품 배너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17015" y="2137799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이벤트 배너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93448" y="5747913"/>
            <a:ext cx="3877115" cy="357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관리자페이지에서 직접적인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 코드입력없이 배너를 추가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할 수 있게 하였으며, 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배너에 상품을 연관시켜 배너를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클릭하였을때 연관된 상품으로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이동을 할 수 있게 만들었습니다.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4417015" y="2799361"/>
            <a:ext cx="3877115" cy="71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관리자 페이지에서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이벤트 배너를 변경/수정 가능</a:t>
            </a: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14429407" y="2906248"/>
            <a:ext cx="1778" cy="111629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3134164" y="2887198"/>
            <a:ext cx="1295243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15096" y="2089313"/>
            <a:ext cx="12504084" cy="7942154"/>
          </a:xfrm>
          <a:custGeom>
            <a:avLst/>
            <a:gdLst/>
            <a:ahLst/>
            <a:cxnLst/>
            <a:rect r="r" b="b" t="t" l="l"/>
            <a:pathLst>
              <a:path h="7942154" w="12504084">
                <a:moveTo>
                  <a:pt x="0" y="0"/>
                </a:moveTo>
                <a:lnTo>
                  <a:pt x="12504084" y="0"/>
                </a:lnTo>
                <a:lnTo>
                  <a:pt x="12504084" y="7942154"/>
                </a:lnTo>
                <a:lnTo>
                  <a:pt x="0" y="7942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LOGIN / JOIN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19180" y="442812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latin typeface="Nanum Gothic Bold"/>
                <a:ea typeface="Nanum Gothic Bold"/>
              </a:rPr>
              <a:t>로그인 / 회원가입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19180" y="5089683"/>
            <a:ext cx="3877115" cy="28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jwt를 이용하여 로그인을 하여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인가를 받으면 db를 거치지 않고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서버에서 인증을 받아 db에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부담이 적고 쿠키/세션 방식보다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 빠르게 인증이 가능합니다.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22776" y="1784845"/>
            <a:ext cx="8563595" cy="4626535"/>
          </a:xfrm>
          <a:custGeom>
            <a:avLst/>
            <a:gdLst/>
            <a:ahLst/>
            <a:cxnLst/>
            <a:rect r="r" b="b" t="t" l="l"/>
            <a:pathLst>
              <a:path h="4626535" w="8563595">
                <a:moveTo>
                  <a:pt x="0" y="0"/>
                </a:moveTo>
                <a:lnTo>
                  <a:pt x="8563594" y="0"/>
                </a:lnTo>
                <a:lnTo>
                  <a:pt x="8563594" y="4626535"/>
                </a:lnTo>
                <a:lnTo>
                  <a:pt x="0" y="462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12371638" y="3182025"/>
            <a:ext cx="156695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회원가입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00180" y="3388925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회원 가입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00180" y="4050488"/>
            <a:ext cx="3877115" cy="10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회원정보를 입력하면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회원가입이 가능합니다.</a:t>
            </a:r>
          </a:p>
          <a:p>
            <a:pPr algn="l">
              <a:lnSpc>
                <a:spcPts val="2885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072932" y="4317299"/>
            <a:ext cx="8571272" cy="5797034"/>
          </a:xfrm>
          <a:custGeom>
            <a:avLst/>
            <a:gdLst/>
            <a:ahLst/>
            <a:cxnLst/>
            <a:rect r="r" b="b" t="t" l="l"/>
            <a:pathLst>
              <a:path h="5797034" w="8571272">
                <a:moveTo>
                  <a:pt x="0" y="0"/>
                </a:moveTo>
                <a:lnTo>
                  <a:pt x="8571272" y="0"/>
                </a:lnTo>
                <a:lnTo>
                  <a:pt x="8571272" y="5797035"/>
                </a:lnTo>
                <a:lnTo>
                  <a:pt x="0" y="579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V="true">
            <a:off x="12352588" y="3182025"/>
            <a:ext cx="0" cy="1295243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8308122" y="3182025"/>
            <a:ext cx="403494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7264460" y="6822133"/>
            <a:ext cx="1778" cy="111629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515619" y="2293629"/>
            <a:ext cx="6211296" cy="5812030"/>
          </a:xfrm>
          <a:custGeom>
            <a:avLst/>
            <a:gdLst/>
            <a:ahLst/>
            <a:cxnLst/>
            <a:rect r="r" b="b" t="t" l="l"/>
            <a:pathLst>
              <a:path h="5812030" w="6211296">
                <a:moveTo>
                  <a:pt x="0" y="0"/>
                </a:moveTo>
                <a:lnTo>
                  <a:pt x="6211296" y="0"/>
                </a:lnTo>
                <a:lnTo>
                  <a:pt x="6211296" y="5812030"/>
                </a:lnTo>
                <a:lnTo>
                  <a:pt x="0" y="581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1" t="0" r="-1481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3146631" y="3299757"/>
            <a:ext cx="1116281" cy="4755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83552" y="2320506"/>
            <a:ext cx="6425970" cy="5785153"/>
          </a:xfrm>
          <a:custGeom>
            <a:avLst/>
            <a:gdLst/>
            <a:ahLst/>
            <a:cxnLst/>
            <a:rect r="r" b="b" t="t" l="l"/>
            <a:pathLst>
              <a:path h="5785153" w="6425970">
                <a:moveTo>
                  <a:pt x="0" y="0"/>
                </a:moveTo>
                <a:lnTo>
                  <a:pt x="6425970" y="0"/>
                </a:lnTo>
                <a:lnTo>
                  <a:pt x="6425970" y="5785153"/>
                </a:lnTo>
                <a:lnTo>
                  <a:pt x="0" y="578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5970995" y="6841183"/>
            <a:ext cx="1295243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아이디 / 비밀번호 찾기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84984" y="8244709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아이디 찾기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31715" y="3662279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비밀번호 찾기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84984" y="8906271"/>
            <a:ext cx="4271689" cy="178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회원유형과 이름/ 전화번호를 입력하면 회원정보에 해당하는 id를 알려줍니다.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4031715" y="4323842"/>
            <a:ext cx="4025080" cy="214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회원유형, id, 회원가입시 정한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비밀번호 찾기 질문,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비밀번호 찾기 답변을 입력하여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db의 회원정보와 일치하면 새로운 비밀번호를 수정할 수 있습니다.</a:t>
            </a:r>
          </a:p>
          <a:p>
            <a:pPr algn="l">
              <a:lnSpc>
                <a:spcPts val="2885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15955943" y="3357904"/>
            <a:ext cx="1778" cy="111629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3235543" y="3338854"/>
            <a:ext cx="2720400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332678" y="1973699"/>
            <a:ext cx="14837053" cy="7710308"/>
          </a:xfrm>
          <a:custGeom>
            <a:avLst/>
            <a:gdLst/>
            <a:ahLst/>
            <a:cxnLst/>
            <a:rect r="r" b="b" t="t" l="l"/>
            <a:pathLst>
              <a:path h="7710308" w="14837053">
                <a:moveTo>
                  <a:pt x="0" y="0"/>
                </a:moveTo>
                <a:lnTo>
                  <a:pt x="14837053" y="0"/>
                </a:lnTo>
                <a:lnTo>
                  <a:pt x="14837053" y="7710307"/>
                </a:lnTo>
                <a:lnTo>
                  <a:pt x="0" y="771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마이페이지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09716" y="478048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마이페이지 주문 조회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09716" y="5442042"/>
            <a:ext cx="3877115" cy="322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마이페이지에서 자신의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주문 내역과 주문이 상태를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조회할 수 있게 만들었습니다.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환불 버튼으로 관리자에게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환불 신청을 할 수 있게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만들었습니다.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74763" y="1820682"/>
            <a:ext cx="6070721" cy="6800197"/>
          </a:xfrm>
          <a:custGeom>
            <a:avLst/>
            <a:gdLst/>
            <a:ahLst/>
            <a:cxnLst/>
            <a:rect r="r" b="b" t="t" l="l"/>
            <a:pathLst>
              <a:path h="6800197" w="6070721">
                <a:moveTo>
                  <a:pt x="0" y="0"/>
                </a:moveTo>
                <a:lnTo>
                  <a:pt x="6070721" y="0"/>
                </a:lnTo>
                <a:lnTo>
                  <a:pt x="6070721" y="6800197"/>
                </a:lnTo>
                <a:lnTo>
                  <a:pt x="0" y="680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43753" y="3848124"/>
            <a:ext cx="12439805" cy="164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ea typeface="210 도시락"/>
              </a:rPr>
              <a:t>커뮤니티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336" y="5971241"/>
            <a:ext cx="7691904" cy="303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CART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FAQ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</a:rPr>
              <a:t>NOTICE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공지사항</a:t>
            </a:r>
          </a:p>
          <a:p>
            <a:pPr algn="l" marL="0" indent="0" lvl="0">
              <a:lnSpc>
                <a:spcPts val="48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07</a:t>
            </a:r>
          </a:p>
        </p:txBody>
      </p: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398190" y="1880074"/>
            <a:ext cx="12101293" cy="4795137"/>
          </a:xfrm>
          <a:custGeom>
            <a:avLst/>
            <a:gdLst/>
            <a:ahLst/>
            <a:cxnLst/>
            <a:rect r="r" b="b" t="t" l="l"/>
            <a:pathLst>
              <a:path h="4795137" w="12101293">
                <a:moveTo>
                  <a:pt x="0" y="0"/>
                </a:moveTo>
                <a:lnTo>
                  <a:pt x="12101293" y="0"/>
                </a:lnTo>
                <a:lnTo>
                  <a:pt x="12101293" y="4795137"/>
                </a:lnTo>
                <a:lnTo>
                  <a:pt x="0" y="479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H="true">
            <a:off x="3126105" y="5429430"/>
            <a:ext cx="0" cy="1924059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33845" y="4665068"/>
            <a:ext cx="7543450" cy="5212749"/>
          </a:xfrm>
          <a:custGeom>
            <a:avLst/>
            <a:gdLst/>
            <a:ahLst/>
            <a:cxnLst/>
            <a:rect r="r" b="b" t="t" l="l"/>
            <a:pathLst>
              <a:path h="5212749" w="7543450">
                <a:moveTo>
                  <a:pt x="0" y="0"/>
                </a:moveTo>
                <a:lnTo>
                  <a:pt x="7543450" y="0"/>
                </a:lnTo>
                <a:lnTo>
                  <a:pt x="7543450" y="5212749"/>
                </a:lnTo>
                <a:lnTo>
                  <a:pt x="0" y="5212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532784" y="5429430"/>
            <a:ext cx="2187155" cy="674295"/>
            <a:chOff x="0" y="0"/>
            <a:chExt cx="576041" cy="1775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76041" cy="177592"/>
            </a:xfrm>
            <a:custGeom>
              <a:avLst/>
              <a:gdLst/>
              <a:ahLst/>
              <a:cxnLst/>
              <a:rect r="r" b="b" t="t" l="l"/>
              <a:pathLst>
                <a:path h="177592" w="576041">
                  <a:moveTo>
                    <a:pt x="0" y="0"/>
                  </a:moveTo>
                  <a:lnTo>
                    <a:pt x="576041" y="0"/>
                  </a:lnTo>
                  <a:lnTo>
                    <a:pt x="576041" y="177592"/>
                  </a:lnTo>
                  <a:lnTo>
                    <a:pt x="0" y="177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576041" cy="22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14211697" y="3864190"/>
            <a:ext cx="0" cy="1007939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9909995" y="3883240"/>
            <a:ext cx="4301702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929045" y="3883240"/>
            <a:ext cx="0" cy="154619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NOTICE - 공지사항(1)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25666" y="754402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공지사항 페이지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25666" y="8205582"/>
            <a:ext cx="5282129" cy="10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관리자 모드에서는 등록, 수정,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삭제가 가능하게 끔 작성하였습니다.</a:t>
            </a:r>
          </a:p>
          <a:p>
            <a:pPr algn="l">
              <a:lnSpc>
                <a:spcPts val="2885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9144000" y="7631154"/>
            <a:ext cx="1341879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306016" y="2608554"/>
            <a:ext cx="11658311" cy="4619606"/>
          </a:xfrm>
          <a:custGeom>
            <a:avLst/>
            <a:gdLst/>
            <a:ahLst/>
            <a:cxnLst/>
            <a:rect r="r" b="b" t="t" l="l"/>
            <a:pathLst>
              <a:path h="4619606" w="11658311">
                <a:moveTo>
                  <a:pt x="0" y="0"/>
                </a:moveTo>
                <a:lnTo>
                  <a:pt x="11658311" y="0"/>
                </a:lnTo>
                <a:lnTo>
                  <a:pt x="11658311" y="4619605"/>
                </a:lnTo>
                <a:lnTo>
                  <a:pt x="0" y="461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924026" y="3803175"/>
            <a:ext cx="4653454" cy="354989"/>
            <a:chOff x="0" y="0"/>
            <a:chExt cx="1225601" cy="934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5601" cy="93495"/>
            </a:xfrm>
            <a:custGeom>
              <a:avLst/>
              <a:gdLst/>
              <a:ahLst/>
              <a:cxnLst/>
              <a:rect r="r" b="b" t="t" l="l"/>
              <a:pathLst>
                <a:path h="93495" w="1225601">
                  <a:moveTo>
                    <a:pt x="0" y="0"/>
                  </a:moveTo>
                  <a:lnTo>
                    <a:pt x="1225601" y="0"/>
                  </a:lnTo>
                  <a:lnTo>
                    <a:pt x="1225601" y="93495"/>
                  </a:lnTo>
                  <a:lnTo>
                    <a:pt x="0" y="93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25601" cy="141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4211697" y="1941804"/>
            <a:ext cx="0" cy="772431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4748895" y="1941804"/>
            <a:ext cx="9462802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4767945" y="1941804"/>
            <a:ext cx="0" cy="1861371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0485879" y="2861879"/>
            <a:ext cx="6941214" cy="6396421"/>
          </a:xfrm>
          <a:custGeom>
            <a:avLst/>
            <a:gdLst/>
            <a:ahLst/>
            <a:cxnLst/>
            <a:rect r="r" b="b" t="t" l="l"/>
            <a:pathLst>
              <a:path h="6396421" w="6941214">
                <a:moveTo>
                  <a:pt x="0" y="0"/>
                </a:moveTo>
                <a:lnTo>
                  <a:pt x="6941215" y="0"/>
                </a:lnTo>
                <a:lnTo>
                  <a:pt x="6941215" y="6396421"/>
                </a:lnTo>
                <a:lnTo>
                  <a:pt x="0" y="6396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44" t="-21658" r="-26944" b="-29889"/>
            </a:stretch>
          </a:blipFill>
          <a:ln w="38100" cap="sq">
            <a:solidFill>
              <a:srgbClr val="F65828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NOTICE - 공지사항(2)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76043" y="7958642"/>
            <a:ext cx="4802874" cy="4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공지사항  상세조회 페이지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48895" y="8539231"/>
            <a:ext cx="5282129" cy="71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회원은 전체 조회 및 상세 조회만 가능합니다.</a:t>
            </a:r>
          </a:p>
          <a:p>
            <a:pPr algn="r">
              <a:lnSpc>
                <a:spcPts val="2885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67802" y="4503660"/>
            <a:ext cx="0" cy="2707128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64912" y="1581224"/>
            <a:ext cx="11975007" cy="5806771"/>
          </a:xfrm>
          <a:custGeom>
            <a:avLst/>
            <a:gdLst/>
            <a:ahLst/>
            <a:cxnLst/>
            <a:rect r="r" b="b" t="t" l="l"/>
            <a:pathLst>
              <a:path h="5806771" w="11975007">
                <a:moveTo>
                  <a:pt x="0" y="0"/>
                </a:moveTo>
                <a:lnTo>
                  <a:pt x="11975007" y="0"/>
                </a:lnTo>
                <a:lnTo>
                  <a:pt x="11975007" y="5806771"/>
                </a:lnTo>
                <a:lnTo>
                  <a:pt x="0" y="580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86852" y="4503660"/>
            <a:ext cx="107621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917287" y="2269644"/>
            <a:ext cx="1792496" cy="696221"/>
            <a:chOff x="0" y="0"/>
            <a:chExt cx="472098" cy="1833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098" cy="183367"/>
            </a:xfrm>
            <a:custGeom>
              <a:avLst/>
              <a:gdLst/>
              <a:ahLst/>
              <a:cxnLst/>
              <a:rect r="r" b="b" t="t" l="l"/>
              <a:pathLst>
                <a:path h="183367" w="472098">
                  <a:moveTo>
                    <a:pt x="0" y="0"/>
                  </a:moveTo>
                  <a:lnTo>
                    <a:pt x="472098" y="0"/>
                  </a:lnTo>
                  <a:lnTo>
                    <a:pt x="472098" y="183367"/>
                  </a:lnTo>
                  <a:lnTo>
                    <a:pt x="0" y="183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72098" cy="230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2758969" y="2589179"/>
            <a:ext cx="0" cy="4411319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0174933" y="7210787"/>
            <a:ext cx="7429097" cy="2276028"/>
          </a:xfrm>
          <a:custGeom>
            <a:avLst/>
            <a:gdLst/>
            <a:ahLst/>
            <a:cxnLst/>
            <a:rect r="r" b="b" t="t" l="l"/>
            <a:pathLst>
              <a:path h="2276028" w="7429097">
                <a:moveTo>
                  <a:pt x="0" y="0"/>
                </a:moveTo>
                <a:lnTo>
                  <a:pt x="7429097" y="0"/>
                </a:lnTo>
                <a:lnTo>
                  <a:pt x="7429097" y="2276028"/>
                </a:lnTo>
                <a:lnTo>
                  <a:pt x="0" y="2276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NOTICE - FAQ (1)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741657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고객문의 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4341" y="508635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내가 쓴 글 확인하기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078133"/>
            <a:ext cx="8349917" cy="214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회원은 상품문의와 별도로 다른 유형의 문의 글을 올릴 수 있고 수정, 삭제와 댓글로 답변 확인이 가능 합니다.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회원이 아닌 일반 사용자는 등록을 할 수 없고 조회만 가능하게 하였습니다.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084341" y="5747913"/>
            <a:ext cx="8349917" cy="71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회원은 내가 쓴 글 조회버튼을 누르면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자신이 쓴 글만 확인할 수 있습니다.</a:t>
            </a:r>
          </a:p>
        </p:txBody>
      </p:sp>
      <p:sp>
        <p:nvSpPr>
          <p:cNvPr name="AutoShape 32" id="32"/>
          <p:cNvSpPr/>
          <p:nvPr/>
        </p:nvSpPr>
        <p:spPr>
          <a:xfrm>
            <a:off x="3709783" y="2570129"/>
            <a:ext cx="9030136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850061" y="633531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525982" y="2242895"/>
            <a:ext cx="739921" cy="374261"/>
            <a:chOff x="0" y="0"/>
            <a:chExt cx="1360284" cy="688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0284" cy="688049"/>
            </a:xfrm>
            <a:custGeom>
              <a:avLst/>
              <a:gdLst/>
              <a:ahLst/>
              <a:cxnLst/>
              <a:rect r="r" b="b" t="t" l="l"/>
              <a:pathLst>
                <a:path h="688049" w="1360284">
                  <a:moveTo>
                    <a:pt x="0" y="0"/>
                  </a:moveTo>
                  <a:lnTo>
                    <a:pt x="1360284" y="0"/>
                  </a:lnTo>
                  <a:lnTo>
                    <a:pt x="1360284" y="688049"/>
                  </a:lnTo>
                  <a:lnTo>
                    <a:pt x="0" y="688049"/>
                  </a:lnTo>
                  <a:close/>
                </a:path>
              </a:pathLst>
            </a:custGeom>
            <a:solidFill>
              <a:srgbClr val="F6582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65729" y="2429835"/>
            <a:ext cx="2308339" cy="2308339"/>
          </a:xfrm>
          <a:custGeom>
            <a:avLst/>
            <a:gdLst/>
            <a:ahLst/>
            <a:cxnLst/>
            <a:rect r="r" b="b" t="t" l="l"/>
            <a:pathLst>
              <a:path h="2308339" w="2308339">
                <a:moveTo>
                  <a:pt x="0" y="0"/>
                </a:moveTo>
                <a:lnTo>
                  <a:pt x="2308339" y="0"/>
                </a:lnTo>
                <a:lnTo>
                  <a:pt x="2308339" y="2308339"/>
                </a:lnTo>
                <a:lnTo>
                  <a:pt x="0" y="230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59345" y="5930716"/>
            <a:ext cx="2308339" cy="2308339"/>
          </a:xfrm>
          <a:custGeom>
            <a:avLst/>
            <a:gdLst/>
            <a:ahLst/>
            <a:cxnLst/>
            <a:rect r="r" b="b" t="t" l="l"/>
            <a:pathLst>
              <a:path h="2308339" w="2308339">
                <a:moveTo>
                  <a:pt x="0" y="0"/>
                </a:moveTo>
                <a:lnTo>
                  <a:pt x="2308339" y="0"/>
                </a:lnTo>
                <a:lnTo>
                  <a:pt x="2308339" y="2308339"/>
                </a:lnTo>
                <a:lnTo>
                  <a:pt x="0" y="230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6743" y="2454967"/>
            <a:ext cx="2308339" cy="2308339"/>
          </a:xfrm>
          <a:custGeom>
            <a:avLst/>
            <a:gdLst/>
            <a:ahLst/>
            <a:cxnLst/>
            <a:rect r="r" b="b" t="t" l="l"/>
            <a:pathLst>
              <a:path h="2308339" w="2308339">
                <a:moveTo>
                  <a:pt x="0" y="0"/>
                </a:moveTo>
                <a:lnTo>
                  <a:pt x="2308339" y="0"/>
                </a:lnTo>
                <a:lnTo>
                  <a:pt x="2308339" y="2308338"/>
                </a:lnTo>
                <a:lnTo>
                  <a:pt x="0" y="230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62942" y="5951271"/>
            <a:ext cx="2287785" cy="2287785"/>
          </a:xfrm>
          <a:custGeom>
            <a:avLst/>
            <a:gdLst/>
            <a:ahLst/>
            <a:cxnLst/>
            <a:rect r="r" b="b" t="t" l="l"/>
            <a:pathLst>
              <a:path h="2287785" w="2287785">
                <a:moveTo>
                  <a:pt x="0" y="0"/>
                </a:moveTo>
                <a:lnTo>
                  <a:pt x="2287785" y="0"/>
                </a:lnTo>
                <a:lnTo>
                  <a:pt x="2287785" y="2287784"/>
                </a:lnTo>
                <a:lnTo>
                  <a:pt x="0" y="2287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61144" y="2445442"/>
            <a:ext cx="2303489" cy="2303489"/>
          </a:xfrm>
          <a:custGeom>
            <a:avLst/>
            <a:gdLst/>
            <a:ahLst/>
            <a:cxnLst/>
            <a:rect r="r" b="b" t="t" l="l"/>
            <a:pathLst>
              <a:path h="2303489" w="2303489">
                <a:moveTo>
                  <a:pt x="0" y="0"/>
                </a:moveTo>
                <a:lnTo>
                  <a:pt x="2303489" y="0"/>
                </a:lnTo>
                <a:lnTo>
                  <a:pt x="2303489" y="2303488"/>
                </a:lnTo>
                <a:lnTo>
                  <a:pt x="0" y="2303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5688" y="800219"/>
            <a:ext cx="9596764" cy="44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3990" spc="-83">
                <a:solidFill>
                  <a:srgbClr val="2254C5">
                    <a:alpha val="30980"/>
                  </a:srgbClr>
                </a:solidFill>
                <a:latin typeface="Montserrat Bold"/>
              </a:rPr>
              <a:t>Meet Our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65769" y="2324822"/>
            <a:ext cx="660346" cy="19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Montserrat Bold"/>
              </a:rPr>
              <a:t>LEADER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3235" y="3272252"/>
            <a:ext cx="552587" cy="19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Montserrat Bold"/>
              </a:rPr>
              <a:t>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92876" y="4896662"/>
            <a:ext cx="2054045" cy="39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>
                <a:solidFill>
                  <a:srgbClr val="2254C5">
                    <a:alpha val="49804"/>
                  </a:srgbClr>
                </a:solidFill>
                <a:latin typeface="Montserrat Classic"/>
              </a:rPr>
              <a:t>Kim Eui hyun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11145" y="8442559"/>
            <a:ext cx="1991379" cy="39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>
                <a:solidFill>
                  <a:srgbClr val="2254C5">
                    <a:alpha val="49804"/>
                  </a:srgbClr>
                </a:solidFill>
                <a:latin typeface="Montserrat Classic"/>
              </a:rPr>
              <a:t>Gong Min sik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79664" y="4991894"/>
            <a:ext cx="2071298" cy="38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298">
                <a:solidFill>
                  <a:srgbClr val="2254C5">
                    <a:alpha val="49804"/>
                  </a:srgbClr>
                </a:solidFill>
                <a:latin typeface="Montserrat Classic"/>
              </a:rPr>
              <a:t>Kim Dong joo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76680" y="8442559"/>
            <a:ext cx="1673670" cy="39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>
                <a:solidFill>
                  <a:srgbClr val="2254C5">
                    <a:alpha val="49804"/>
                  </a:srgbClr>
                </a:solidFill>
                <a:latin typeface="Montserrat Classic"/>
              </a:rPr>
              <a:t>Ha Yu jung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6123" y="4991894"/>
            <a:ext cx="2029579" cy="39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>
                <a:solidFill>
                  <a:srgbClr val="2254C5">
                    <a:alpha val="49804"/>
                  </a:srgbClr>
                </a:solidFill>
                <a:latin typeface="Montserrat Classic"/>
              </a:rPr>
              <a:t>Kim Ji young</a:t>
            </a:r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333297" y="2849238"/>
            <a:ext cx="11823150" cy="6409062"/>
          </a:xfrm>
          <a:custGeom>
            <a:avLst/>
            <a:gdLst/>
            <a:ahLst/>
            <a:cxnLst/>
            <a:rect r="r" b="b" t="t" l="l"/>
            <a:pathLst>
              <a:path h="6409062" w="11823150">
                <a:moveTo>
                  <a:pt x="0" y="0"/>
                </a:moveTo>
                <a:lnTo>
                  <a:pt x="11823150" y="0"/>
                </a:lnTo>
                <a:lnTo>
                  <a:pt x="11823150" y="6409062"/>
                </a:lnTo>
                <a:lnTo>
                  <a:pt x="0" y="640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55" t="0" r="-4193" b="-6329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4990488" y="5398436"/>
            <a:ext cx="0" cy="655333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NOTICE - FAQ (2)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35260" y="6634794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고객문의 페이지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2373663" y="7301227"/>
            <a:ext cx="8349917" cy="216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관리자는 문의글을 올릴수 없고 문의글 상세조회와 </a:t>
            </a:r>
          </a:p>
          <a:p>
            <a:pPr algn="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아래에 댓글로 답변을 달 수 있으며</a:t>
            </a:r>
          </a:p>
          <a:p>
            <a:pPr algn="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답변 구간은 관리자 모드에서만 보입니다.</a:t>
            </a:r>
          </a:p>
          <a:p>
            <a:pPr algn="r">
              <a:lnSpc>
                <a:spcPts val="2885"/>
              </a:lnSpc>
            </a:pPr>
          </a:p>
          <a:p>
            <a:pPr algn="r">
              <a:lnSpc>
                <a:spcPts val="2885"/>
              </a:lnSpc>
            </a:pPr>
          </a:p>
          <a:p>
            <a:pPr algn="r">
              <a:lnSpc>
                <a:spcPts val="2885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8700" y="2578217"/>
            <a:ext cx="4936922" cy="2753658"/>
          </a:xfrm>
          <a:custGeom>
            <a:avLst/>
            <a:gdLst/>
            <a:ahLst/>
            <a:cxnLst/>
            <a:rect r="r" b="b" t="t" l="l"/>
            <a:pathLst>
              <a:path h="2753658" w="4936922">
                <a:moveTo>
                  <a:pt x="0" y="0"/>
                </a:moveTo>
                <a:lnTo>
                  <a:pt x="4936922" y="0"/>
                </a:lnTo>
                <a:lnTo>
                  <a:pt x="4936922" y="2753657"/>
                </a:lnTo>
                <a:lnTo>
                  <a:pt x="0" y="2753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560" t="-110874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888160" y="3841545"/>
            <a:ext cx="2121378" cy="915476"/>
            <a:chOff x="0" y="0"/>
            <a:chExt cx="558717" cy="2411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8717" cy="241113"/>
            </a:xfrm>
            <a:custGeom>
              <a:avLst/>
              <a:gdLst/>
              <a:ahLst/>
              <a:cxnLst/>
              <a:rect r="r" b="b" t="t" l="l"/>
              <a:pathLst>
                <a:path h="241113" w="558717">
                  <a:moveTo>
                    <a:pt x="0" y="0"/>
                  </a:moveTo>
                  <a:lnTo>
                    <a:pt x="558717" y="0"/>
                  </a:lnTo>
                  <a:lnTo>
                    <a:pt x="558717" y="241113"/>
                  </a:lnTo>
                  <a:lnTo>
                    <a:pt x="0" y="241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58717" cy="28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5009538" y="4280232"/>
            <a:ext cx="2209794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5054135" y="5350924"/>
            <a:ext cx="107621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078203" y="1810379"/>
            <a:ext cx="9522355" cy="3677273"/>
          </a:xfrm>
          <a:custGeom>
            <a:avLst/>
            <a:gdLst/>
            <a:ahLst/>
            <a:cxnLst/>
            <a:rect r="r" b="b" t="t" l="l"/>
            <a:pathLst>
              <a:path h="3677273" w="9522355">
                <a:moveTo>
                  <a:pt x="0" y="0"/>
                </a:moveTo>
                <a:lnTo>
                  <a:pt x="9522355" y="0"/>
                </a:lnTo>
                <a:lnTo>
                  <a:pt x="9522355" y="3677273"/>
                </a:lnTo>
                <a:lnTo>
                  <a:pt x="0" y="367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33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3507796" y="4704990"/>
            <a:ext cx="0" cy="2387151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312558" y="1544804"/>
            <a:ext cx="10766425" cy="6490735"/>
          </a:xfrm>
          <a:custGeom>
            <a:avLst/>
            <a:gdLst/>
            <a:ahLst/>
            <a:cxnLst/>
            <a:rect r="r" b="b" t="t" l="l"/>
            <a:pathLst>
              <a:path h="6490735" w="10766425">
                <a:moveTo>
                  <a:pt x="0" y="0"/>
                </a:moveTo>
                <a:lnTo>
                  <a:pt x="10766426" y="0"/>
                </a:lnTo>
                <a:lnTo>
                  <a:pt x="10766426" y="6490735"/>
                </a:lnTo>
                <a:lnTo>
                  <a:pt x="0" y="6490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9377657" y="5725777"/>
            <a:ext cx="4111089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481499" y="8035539"/>
            <a:ext cx="9748811" cy="1299470"/>
          </a:xfrm>
          <a:custGeom>
            <a:avLst/>
            <a:gdLst/>
            <a:ahLst/>
            <a:cxnLst/>
            <a:rect r="r" b="b" t="t" l="l"/>
            <a:pathLst>
              <a:path h="1299470" w="9748811">
                <a:moveTo>
                  <a:pt x="0" y="0"/>
                </a:moveTo>
                <a:lnTo>
                  <a:pt x="9748811" y="0"/>
                </a:lnTo>
                <a:lnTo>
                  <a:pt x="9748811" y="1299470"/>
                </a:lnTo>
                <a:lnTo>
                  <a:pt x="0" y="129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CART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73755" y="7326352"/>
            <a:ext cx="3629981" cy="4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카트 페이지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84009" y="7987914"/>
            <a:ext cx="6171625" cy="180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카트는 회원만 사용이 가능하며,</a:t>
            </a:r>
          </a:p>
          <a:p>
            <a:pPr algn="ct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담은 상품조회 및 단일주문, 전체 주문이 가능합니다.</a:t>
            </a:r>
          </a:p>
          <a:p>
            <a:pPr algn="ct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수량조절은 가능하지만 이후에 </a:t>
            </a:r>
          </a:p>
          <a:p>
            <a:pPr algn="ct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수량확정버튼을 눌러주어야합니다.</a:t>
            </a:r>
          </a:p>
          <a:p>
            <a:pPr algn="ctr">
              <a:lnSpc>
                <a:spcPts val="2885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345983" y="8751949"/>
            <a:ext cx="1792496" cy="696221"/>
            <a:chOff x="0" y="0"/>
            <a:chExt cx="472098" cy="1833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098" cy="183367"/>
            </a:xfrm>
            <a:custGeom>
              <a:avLst/>
              <a:gdLst/>
              <a:ahLst/>
              <a:cxnLst/>
              <a:rect r="r" b="b" t="t" l="l"/>
              <a:pathLst>
                <a:path h="183367" w="472098">
                  <a:moveTo>
                    <a:pt x="0" y="0"/>
                  </a:moveTo>
                  <a:lnTo>
                    <a:pt x="472098" y="0"/>
                  </a:lnTo>
                  <a:lnTo>
                    <a:pt x="472098" y="183367"/>
                  </a:lnTo>
                  <a:lnTo>
                    <a:pt x="0" y="183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72098" cy="230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481409" y="8751949"/>
            <a:ext cx="1792496" cy="696221"/>
            <a:chOff x="0" y="0"/>
            <a:chExt cx="472098" cy="1833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098" cy="183367"/>
            </a:xfrm>
            <a:custGeom>
              <a:avLst/>
              <a:gdLst/>
              <a:ahLst/>
              <a:cxnLst/>
              <a:rect r="r" b="b" t="t" l="l"/>
              <a:pathLst>
                <a:path h="183367" w="472098">
                  <a:moveTo>
                    <a:pt x="0" y="0"/>
                  </a:moveTo>
                  <a:lnTo>
                    <a:pt x="472098" y="0"/>
                  </a:lnTo>
                  <a:lnTo>
                    <a:pt x="472098" y="183367"/>
                  </a:lnTo>
                  <a:lnTo>
                    <a:pt x="0" y="183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472098" cy="230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44240" y="1820682"/>
            <a:ext cx="7335833" cy="5455193"/>
          </a:xfrm>
          <a:custGeom>
            <a:avLst/>
            <a:gdLst/>
            <a:ahLst/>
            <a:cxnLst/>
            <a:rect r="r" b="b" t="t" l="l"/>
            <a:pathLst>
              <a:path h="5455193" w="7335833">
                <a:moveTo>
                  <a:pt x="0" y="0"/>
                </a:moveTo>
                <a:lnTo>
                  <a:pt x="7335833" y="0"/>
                </a:lnTo>
                <a:lnTo>
                  <a:pt x="7335833" y="5455192"/>
                </a:lnTo>
                <a:lnTo>
                  <a:pt x="0" y="545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892945" y="3387688"/>
            <a:ext cx="12439805" cy="164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ea typeface="210 도시락"/>
              </a:rPr>
              <a:t>상품 관리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2709" y="5269625"/>
            <a:ext cx="7691904" cy="42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상품 상세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  <a:ea typeface="Nanum Square"/>
              </a:rPr>
              <a:t>리뷰 /  Q&amp;A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장바구니 담기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단일 상품 및 장바구니 상품 주문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관리자 주문 관리 페이지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latin typeface="Nanum Square"/>
                <a:ea typeface="Nanum Square"/>
              </a:rPr>
              <a:t>관리자 상품 조회/ 수정 페이지</a:t>
            </a:r>
          </a:p>
          <a:p>
            <a:pPr algn="l" marL="0" indent="0" lvl="0">
              <a:lnSpc>
                <a:spcPts val="48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752415" y="2068182"/>
            <a:ext cx="6249422" cy="7190118"/>
          </a:xfrm>
          <a:custGeom>
            <a:avLst/>
            <a:gdLst/>
            <a:ahLst/>
            <a:cxnLst/>
            <a:rect r="r" b="b" t="t" l="l"/>
            <a:pathLst>
              <a:path h="7190118" w="6249422">
                <a:moveTo>
                  <a:pt x="0" y="0"/>
                </a:moveTo>
                <a:lnTo>
                  <a:pt x="6249422" y="0"/>
                </a:lnTo>
                <a:lnTo>
                  <a:pt x="6249422" y="7190118"/>
                </a:lnTo>
                <a:lnTo>
                  <a:pt x="0" y="719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01" t="-269707" r="-19176" b="-1759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14688418" y="2478377"/>
            <a:ext cx="0" cy="3184864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62262" y="2068182"/>
            <a:ext cx="5839558" cy="7190118"/>
          </a:xfrm>
          <a:custGeom>
            <a:avLst/>
            <a:gdLst/>
            <a:ahLst/>
            <a:cxnLst/>
            <a:rect r="r" b="b" t="t" l="l"/>
            <a:pathLst>
              <a:path h="7190118" w="5839558">
                <a:moveTo>
                  <a:pt x="0" y="0"/>
                </a:moveTo>
                <a:lnTo>
                  <a:pt x="5839559" y="0"/>
                </a:lnTo>
                <a:lnTo>
                  <a:pt x="5839559" y="7190118"/>
                </a:lnTo>
                <a:lnTo>
                  <a:pt x="0" y="7190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27" t="-15147" r="-16627" b="-25750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</a:rPr>
              <a:t>PRODUCT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53740" y="6188930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상품 상세 페이지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53740" y="6850493"/>
            <a:ext cx="5282129" cy="71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상품 상세화면 조회를 할 수 있다.</a:t>
            </a:r>
          </a:p>
          <a:p>
            <a:pPr algn="l">
              <a:lnSpc>
                <a:spcPts val="2885"/>
              </a:lnSpc>
            </a:pPr>
          </a:p>
        </p:txBody>
      </p:sp>
      <p:sp>
        <p:nvSpPr>
          <p:cNvPr name="AutoShape 25" id="25"/>
          <p:cNvSpPr/>
          <p:nvPr/>
        </p:nvSpPr>
        <p:spPr>
          <a:xfrm>
            <a:off x="11692080" y="2497427"/>
            <a:ext cx="2996337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752415" y="1634166"/>
            <a:ext cx="6948290" cy="7730645"/>
          </a:xfrm>
          <a:custGeom>
            <a:avLst/>
            <a:gdLst/>
            <a:ahLst/>
            <a:cxnLst/>
            <a:rect r="r" b="b" t="t" l="l"/>
            <a:pathLst>
              <a:path h="7730645" w="6948290">
                <a:moveTo>
                  <a:pt x="0" y="0"/>
                </a:moveTo>
                <a:lnTo>
                  <a:pt x="6948290" y="0"/>
                </a:lnTo>
                <a:lnTo>
                  <a:pt x="6948290" y="7730645"/>
                </a:lnTo>
                <a:lnTo>
                  <a:pt x="0" y="7730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53" t="-18438" r="-10353" b="-26457"/>
            </a:stretch>
          </a:blipFill>
          <a:ln w="47625" cap="sq">
            <a:solidFill>
              <a:srgbClr val="F58219"/>
            </a:solidFill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12945750" y="3896503"/>
            <a:ext cx="303623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83677" y="2435259"/>
            <a:ext cx="4867408" cy="6928277"/>
          </a:xfrm>
          <a:custGeom>
            <a:avLst/>
            <a:gdLst/>
            <a:ahLst/>
            <a:cxnLst/>
            <a:rect r="r" b="b" t="t" l="l"/>
            <a:pathLst>
              <a:path h="6928277" w="4867408">
                <a:moveTo>
                  <a:pt x="0" y="0"/>
                </a:moveTo>
                <a:lnTo>
                  <a:pt x="4867408" y="0"/>
                </a:lnTo>
                <a:lnTo>
                  <a:pt x="4867408" y="6928277"/>
                </a:lnTo>
                <a:lnTo>
                  <a:pt x="0" y="692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62055" y="7169698"/>
            <a:ext cx="4867408" cy="789544"/>
            <a:chOff x="0" y="0"/>
            <a:chExt cx="1281951" cy="2079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1951" cy="207946"/>
            </a:xfrm>
            <a:custGeom>
              <a:avLst/>
              <a:gdLst/>
              <a:ahLst/>
              <a:cxnLst/>
              <a:rect r="r" b="b" t="t" l="l"/>
              <a:pathLst>
                <a:path h="207946" w="1281951">
                  <a:moveTo>
                    <a:pt x="0" y="0"/>
                  </a:moveTo>
                  <a:lnTo>
                    <a:pt x="1281951" y="0"/>
                  </a:lnTo>
                  <a:lnTo>
                    <a:pt x="1281951" y="207946"/>
                  </a:lnTo>
                  <a:lnTo>
                    <a:pt x="0" y="207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81951" cy="255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장바구니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18235" y="4319157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장바구니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18235" y="4980719"/>
            <a:ext cx="5282129" cy="142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회원이 원하는 상품을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장바구니에 담아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구매하고자 하는 상품을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관리할 수 있습니다.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6301434" y="4280232"/>
            <a:ext cx="882913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6317368" y="4280232"/>
            <a:ext cx="0" cy="3284238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5471615" y="7564470"/>
            <a:ext cx="864804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34904" y="1782310"/>
            <a:ext cx="6278033" cy="7581226"/>
          </a:xfrm>
          <a:custGeom>
            <a:avLst/>
            <a:gdLst/>
            <a:ahLst/>
            <a:cxnLst/>
            <a:rect r="r" b="b" t="t" l="l"/>
            <a:pathLst>
              <a:path h="7581226" w="6278033">
                <a:moveTo>
                  <a:pt x="0" y="0"/>
                </a:moveTo>
                <a:lnTo>
                  <a:pt x="6278034" y="0"/>
                </a:lnTo>
                <a:lnTo>
                  <a:pt x="6278034" y="7581226"/>
                </a:lnTo>
                <a:lnTo>
                  <a:pt x="0" y="758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04" t="-19861" r="-12704" b="-13636"/>
            </a:stretch>
          </a:blipFill>
          <a:ln w="47625" cap="sq">
            <a:solidFill>
              <a:srgbClr val="F58219"/>
            </a:solidFill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 flipV="true">
            <a:off x="12945750" y="3896503"/>
            <a:ext cx="1345471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83677" y="2594912"/>
            <a:ext cx="4867408" cy="2778586"/>
          </a:xfrm>
          <a:custGeom>
            <a:avLst/>
            <a:gdLst/>
            <a:ahLst/>
            <a:cxnLst/>
            <a:rect r="r" b="b" t="t" l="l"/>
            <a:pathLst>
              <a:path h="2778586" w="4867408">
                <a:moveTo>
                  <a:pt x="0" y="0"/>
                </a:moveTo>
                <a:lnTo>
                  <a:pt x="4867408" y="0"/>
                </a:lnTo>
                <a:lnTo>
                  <a:pt x="4867408" y="2778586"/>
                </a:lnTo>
                <a:lnTo>
                  <a:pt x="0" y="277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9345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62055" y="3826507"/>
            <a:ext cx="4867408" cy="789544"/>
            <a:chOff x="0" y="0"/>
            <a:chExt cx="1281951" cy="2079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1951" cy="207946"/>
            </a:xfrm>
            <a:custGeom>
              <a:avLst/>
              <a:gdLst/>
              <a:ahLst/>
              <a:cxnLst/>
              <a:rect r="r" b="b" t="t" l="l"/>
              <a:pathLst>
                <a:path h="207946" w="1281951">
                  <a:moveTo>
                    <a:pt x="0" y="0"/>
                  </a:moveTo>
                  <a:lnTo>
                    <a:pt x="1281951" y="0"/>
                  </a:lnTo>
                  <a:lnTo>
                    <a:pt x="1281951" y="207946"/>
                  </a:lnTo>
                  <a:lnTo>
                    <a:pt x="0" y="207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81951" cy="255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6697473"/>
            <a:ext cx="4601213" cy="2258121"/>
          </a:xfrm>
          <a:custGeom>
            <a:avLst/>
            <a:gdLst/>
            <a:ahLst/>
            <a:cxnLst/>
            <a:rect r="r" b="b" t="t" l="l"/>
            <a:pathLst>
              <a:path h="2258121" w="4601213">
                <a:moveTo>
                  <a:pt x="0" y="0"/>
                </a:moveTo>
                <a:lnTo>
                  <a:pt x="4601213" y="0"/>
                </a:lnTo>
                <a:lnTo>
                  <a:pt x="4601213" y="2258121"/>
                </a:lnTo>
                <a:lnTo>
                  <a:pt x="0" y="225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216" t="-688075" r="-30980" b="-194875"/>
            </a:stretch>
          </a:blipFill>
          <a:ln w="19050" cap="sq">
            <a:solidFill>
              <a:srgbClr val="797979"/>
            </a:solidFill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3329306" y="8019431"/>
            <a:ext cx="2200157" cy="789544"/>
            <a:chOff x="0" y="0"/>
            <a:chExt cx="579465" cy="2079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9465" cy="207946"/>
            </a:xfrm>
            <a:custGeom>
              <a:avLst/>
              <a:gdLst/>
              <a:ahLst/>
              <a:cxnLst/>
              <a:rect r="r" b="b" t="t" l="l"/>
              <a:pathLst>
                <a:path h="207946" w="579465">
                  <a:moveTo>
                    <a:pt x="0" y="0"/>
                  </a:moveTo>
                  <a:lnTo>
                    <a:pt x="579465" y="0"/>
                  </a:lnTo>
                  <a:lnTo>
                    <a:pt x="579465" y="207946"/>
                  </a:lnTo>
                  <a:lnTo>
                    <a:pt x="0" y="207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79465" cy="255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6301434" y="2438558"/>
            <a:ext cx="760787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H="true">
            <a:off x="4930122" y="5572923"/>
            <a:ext cx="0" cy="2446508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6317368" y="2438558"/>
            <a:ext cx="0" cy="1782721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5471615" y="4240329"/>
            <a:ext cx="864804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4930122" y="5553873"/>
            <a:ext cx="901974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5832096" y="4240329"/>
            <a:ext cx="0" cy="1332594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장바구니 및 상품 주문하기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11424" y="4319157"/>
            <a:ext cx="3629981" cy="146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단일 상품 및 </a:t>
            </a:r>
          </a:p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장바구니 상품 주문하기</a:t>
            </a:r>
          </a:p>
          <a:p>
            <a:pPr algn="l">
              <a:lnSpc>
                <a:spcPts val="3983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3211424" y="5553873"/>
            <a:ext cx="5282129" cy="214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회원이 원하는 상품에서 바로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주문 가능하며, 장바구니에 담은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상품들도 일괄 주문 가능합니다.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주소 API를 사용했으며,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결제 수단까지 선택하여 주문할 수 있습니다.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4289" y="6117100"/>
            <a:ext cx="5282129" cy="35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장바구니 페이지</a:t>
            </a:r>
          </a:p>
        </p:txBody>
      </p:sp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398642" y="1532840"/>
            <a:ext cx="10032123" cy="5612961"/>
          </a:xfrm>
          <a:custGeom>
            <a:avLst/>
            <a:gdLst/>
            <a:ahLst/>
            <a:cxnLst/>
            <a:rect r="r" b="b" t="t" l="l"/>
            <a:pathLst>
              <a:path h="5612961" w="10032123">
                <a:moveTo>
                  <a:pt x="0" y="0"/>
                </a:moveTo>
                <a:lnTo>
                  <a:pt x="10032123" y="0"/>
                </a:lnTo>
                <a:lnTo>
                  <a:pt x="10032123" y="5612961"/>
                </a:lnTo>
                <a:lnTo>
                  <a:pt x="0" y="561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9" t="0" r="-3454" b="0"/>
            </a:stretch>
          </a:blipFill>
          <a:ln w="47625" cap="sq">
            <a:solidFill>
              <a:srgbClr val="F65828"/>
            </a:solidFill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11088275" y="6619432"/>
            <a:ext cx="0" cy="1050641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83677" y="2435259"/>
            <a:ext cx="4867408" cy="6928277"/>
          </a:xfrm>
          <a:custGeom>
            <a:avLst/>
            <a:gdLst/>
            <a:ahLst/>
            <a:cxnLst/>
            <a:rect r="r" b="b" t="t" l="l"/>
            <a:pathLst>
              <a:path h="6928277" w="4867408">
                <a:moveTo>
                  <a:pt x="0" y="0"/>
                </a:moveTo>
                <a:lnTo>
                  <a:pt x="4867408" y="0"/>
                </a:lnTo>
                <a:lnTo>
                  <a:pt x="4867408" y="6928277"/>
                </a:lnTo>
                <a:lnTo>
                  <a:pt x="0" y="692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62055" y="8468756"/>
            <a:ext cx="4867408" cy="789544"/>
            <a:chOff x="0" y="0"/>
            <a:chExt cx="1281951" cy="2079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1951" cy="207946"/>
            </a:xfrm>
            <a:custGeom>
              <a:avLst/>
              <a:gdLst/>
              <a:ahLst/>
              <a:cxnLst/>
              <a:rect r="r" b="b" t="t" l="l"/>
              <a:pathLst>
                <a:path h="207946" w="1281951">
                  <a:moveTo>
                    <a:pt x="0" y="0"/>
                  </a:moveTo>
                  <a:lnTo>
                    <a:pt x="1281951" y="0"/>
                  </a:lnTo>
                  <a:lnTo>
                    <a:pt x="1281951" y="207946"/>
                  </a:lnTo>
                  <a:lnTo>
                    <a:pt x="0" y="207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81951" cy="255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6301434" y="4280232"/>
            <a:ext cx="882913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6317368" y="4280232"/>
            <a:ext cx="0" cy="4583296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5471615" y="8844478"/>
            <a:ext cx="864804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상품 Q&amp;A 및 작성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76307" y="7612923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latin typeface="Nanum Gothic Bold"/>
              </a:rPr>
              <a:t>Q&amp;A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76307" y="8274485"/>
            <a:ext cx="5282129" cy="71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회원이 원하는 상품을 장바구니에 담아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구매하고자 하는 상품을 관리할 수 있습니다.</a:t>
            </a:r>
          </a:p>
        </p:txBody>
      </p:sp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8324923" y="1897439"/>
            <a:ext cx="819077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99025" y="2235514"/>
            <a:ext cx="7738837" cy="778921"/>
          </a:xfrm>
          <a:custGeom>
            <a:avLst/>
            <a:gdLst/>
            <a:ahLst/>
            <a:cxnLst/>
            <a:rect r="r" b="b" t="t" l="l"/>
            <a:pathLst>
              <a:path h="778921" w="7738837">
                <a:moveTo>
                  <a:pt x="0" y="0"/>
                </a:moveTo>
                <a:lnTo>
                  <a:pt x="7738837" y="0"/>
                </a:lnTo>
                <a:lnTo>
                  <a:pt x="7738837" y="778921"/>
                </a:lnTo>
                <a:lnTo>
                  <a:pt x="0" y="77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316630" y="2235514"/>
            <a:ext cx="2811866" cy="778921"/>
            <a:chOff x="0" y="0"/>
            <a:chExt cx="912376" cy="2527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2376" cy="252739"/>
            </a:xfrm>
            <a:custGeom>
              <a:avLst/>
              <a:gdLst/>
              <a:ahLst/>
              <a:cxnLst/>
              <a:rect r="r" b="b" t="t" l="l"/>
              <a:pathLst>
                <a:path h="252739" w="912376">
                  <a:moveTo>
                    <a:pt x="0" y="0"/>
                  </a:moveTo>
                  <a:lnTo>
                    <a:pt x="912376" y="0"/>
                  </a:lnTo>
                  <a:lnTo>
                    <a:pt x="912376" y="252739"/>
                  </a:lnTo>
                  <a:lnTo>
                    <a:pt x="0" y="252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912376" cy="300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68727" y="3838403"/>
            <a:ext cx="7599023" cy="3545474"/>
          </a:xfrm>
          <a:custGeom>
            <a:avLst/>
            <a:gdLst/>
            <a:ahLst/>
            <a:cxnLst/>
            <a:rect r="r" b="b" t="t" l="l"/>
            <a:pathLst>
              <a:path h="3545474" w="7599023">
                <a:moveTo>
                  <a:pt x="0" y="0"/>
                </a:moveTo>
                <a:lnTo>
                  <a:pt x="7599023" y="0"/>
                </a:lnTo>
                <a:lnTo>
                  <a:pt x="7599023" y="3545475"/>
                </a:lnTo>
                <a:lnTo>
                  <a:pt x="0" y="3545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FF811A"/>
            </a:solidFill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0">
            <a:off x="7808475" y="6940042"/>
            <a:ext cx="613816" cy="578428"/>
            <a:chOff x="0" y="0"/>
            <a:chExt cx="247558" cy="2332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7558" cy="233286"/>
            </a:xfrm>
            <a:custGeom>
              <a:avLst/>
              <a:gdLst/>
              <a:ahLst/>
              <a:cxnLst/>
              <a:rect r="r" b="b" t="t" l="l"/>
              <a:pathLst>
                <a:path h="233286" w="247558">
                  <a:moveTo>
                    <a:pt x="0" y="0"/>
                  </a:moveTo>
                  <a:lnTo>
                    <a:pt x="247558" y="0"/>
                  </a:lnTo>
                  <a:lnTo>
                    <a:pt x="247558" y="233286"/>
                  </a:lnTo>
                  <a:lnTo>
                    <a:pt x="0" y="2332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47558" cy="280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913480" y="6940042"/>
            <a:ext cx="876117" cy="578428"/>
            <a:chOff x="0" y="0"/>
            <a:chExt cx="353347" cy="23328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3347" cy="233286"/>
            </a:xfrm>
            <a:custGeom>
              <a:avLst/>
              <a:gdLst/>
              <a:ahLst/>
              <a:cxnLst/>
              <a:rect r="r" b="b" t="t" l="l"/>
              <a:pathLst>
                <a:path h="233286" w="353347">
                  <a:moveTo>
                    <a:pt x="0" y="0"/>
                  </a:moveTo>
                  <a:lnTo>
                    <a:pt x="353347" y="0"/>
                  </a:lnTo>
                  <a:lnTo>
                    <a:pt x="353347" y="233286"/>
                  </a:lnTo>
                  <a:lnTo>
                    <a:pt x="0" y="2332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353347" cy="280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4002203" y="3014435"/>
            <a:ext cx="0" cy="738243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1093035" y="6214047"/>
            <a:ext cx="1254004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7398016" y="7518469"/>
            <a:ext cx="0" cy="314325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8305873" y="1941097"/>
            <a:ext cx="0" cy="1811581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2520304" y="5225662"/>
            <a:ext cx="4622895" cy="4585614"/>
          </a:xfrm>
          <a:custGeom>
            <a:avLst/>
            <a:gdLst/>
            <a:ahLst/>
            <a:cxnLst/>
            <a:rect r="r" b="b" t="t" l="l"/>
            <a:pathLst>
              <a:path h="4585614" w="4622895">
                <a:moveTo>
                  <a:pt x="0" y="0"/>
                </a:moveTo>
                <a:lnTo>
                  <a:pt x="4622896" y="0"/>
                </a:lnTo>
                <a:lnTo>
                  <a:pt x="4622896" y="4585614"/>
                </a:lnTo>
                <a:lnTo>
                  <a:pt x="0" y="458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sq">
            <a:solidFill>
              <a:srgbClr val="5271FF"/>
            </a:solidFill>
            <a:prstDash val="solid"/>
            <a:miter/>
          </a:ln>
        </p:spPr>
      </p:sp>
      <p:sp>
        <p:nvSpPr>
          <p:cNvPr name="AutoShape 35" id="35"/>
          <p:cNvSpPr/>
          <p:nvPr/>
        </p:nvSpPr>
        <p:spPr>
          <a:xfrm flipV="true">
            <a:off x="11093035" y="6194997"/>
            <a:ext cx="0" cy="1034258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>
            <a:off x="8441170" y="7210205"/>
            <a:ext cx="2651865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4182277" y="7832794"/>
            <a:ext cx="6431479" cy="2197640"/>
          </a:xfrm>
          <a:custGeom>
            <a:avLst/>
            <a:gdLst/>
            <a:ahLst/>
            <a:cxnLst/>
            <a:rect r="r" b="b" t="t" l="l"/>
            <a:pathLst>
              <a:path h="2197640" w="6431479">
                <a:moveTo>
                  <a:pt x="0" y="0"/>
                </a:moveTo>
                <a:lnTo>
                  <a:pt x="6431479" y="0"/>
                </a:lnTo>
                <a:lnTo>
                  <a:pt x="6431479" y="2197640"/>
                </a:lnTo>
                <a:lnTo>
                  <a:pt x="0" y="219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46" t="-53420" r="-6446" b="-66838"/>
            </a:stretch>
          </a:blipFill>
          <a:ln w="47625" cap="sq">
            <a:solidFill>
              <a:srgbClr val="5271FF"/>
            </a:solidFill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70385" y="611042"/>
            <a:ext cx="4582030" cy="5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상품 후기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81882" y="1463292"/>
            <a:ext cx="3629981" cy="47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latin typeface="Nanum Gothic Bold"/>
                <a:ea typeface="Nanum Gothic Bold"/>
              </a:rPr>
              <a:t>상품 Q&amp;A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2282804"/>
            <a:ext cx="8990905" cy="252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5035" indent="-222517" lvl="1">
              <a:lnSpc>
                <a:spcPts val="2885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회원은 상품문의글 작성 및 전체 조회, 상세 조회, 수정, 삭제할 수 있으며,</a:t>
            </a:r>
          </a:p>
          <a:p>
            <a:pPr algn="l" marL="445035" indent="-222517" lvl="1">
              <a:lnSpc>
                <a:spcPts val="2885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내가 쓴 글 확인은 회원 ID에 부합하는 글만 조회할 수 있습니다.</a:t>
            </a:r>
          </a:p>
          <a:p>
            <a:pPr algn="l">
              <a:lnSpc>
                <a:spcPts val="2885"/>
              </a:lnSpc>
            </a:pPr>
          </a:p>
          <a:p>
            <a:pPr algn="l" marL="445035" indent="-222517" lvl="1">
              <a:lnSpc>
                <a:spcPts val="2885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비회원은 Q&amp;A 전체 조회 및 상세 조회만 가능하며 작성은 불가합니다.</a:t>
            </a:r>
          </a:p>
          <a:p>
            <a:pPr algn="l">
              <a:lnSpc>
                <a:spcPts val="2885"/>
              </a:lnSpc>
            </a:pPr>
          </a:p>
          <a:p>
            <a:pPr algn="l" marL="445035" indent="-222517" lvl="1">
              <a:lnSpc>
                <a:spcPts val="2885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관리자는 상품 Q&amp;A 문의글에 답변 달기, 전체 조회, 상세 조회, 수정,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</a:rPr>
              <a:t>      </a:t>
            </a: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삭제를 할 수 있습니다.</a:t>
            </a:r>
          </a:p>
        </p:txBody>
      </p:sp>
    </p:spTree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18405" y="2318242"/>
            <a:ext cx="5068959" cy="778921"/>
          </a:xfrm>
          <a:custGeom>
            <a:avLst/>
            <a:gdLst/>
            <a:ahLst/>
            <a:cxnLst/>
            <a:rect r="r" b="b" t="t" l="l"/>
            <a:pathLst>
              <a:path h="778921" w="5068959">
                <a:moveTo>
                  <a:pt x="0" y="0"/>
                </a:moveTo>
                <a:lnTo>
                  <a:pt x="5068959" y="0"/>
                </a:lnTo>
                <a:lnTo>
                  <a:pt x="5068959" y="778921"/>
                </a:lnTo>
                <a:lnTo>
                  <a:pt x="0" y="77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671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75498" y="2413157"/>
            <a:ext cx="2811866" cy="778921"/>
            <a:chOff x="0" y="0"/>
            <a:chExt cx="912376" cy="2527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2376" cy="252739"/>
            </a:xfrm>
            <a:custGeom>
              <a:avLst/>
              <a:gdLst/>
              <a:ahLst/>
              <a:cxnLst/>
              <a:rect r="r" b="b" t="t" l="l"/>
              <a:pathLst>
                <a:path h="252739" w="912376">
                  <a:moveTo>
                    <a:pt x="0" y="0"/>
                  </a:moveTo>
                  <a:lnTo>
                    <a:pt x="912376" y="0"/>
                  </a:lnTo>
                  <a:lnTo>
                    <a:pt x="912376" y="252739"/>
                  </a:lnTo>
                  <a:lnTo>
                    <a:pt x="0" y="252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12376" cy="300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18405" y="4016047"/>
            <a:ext cx="7125251" cy="2753959"/>
          </a:xfrm>
          <a:custGeom>
            <a:avLst/>
            <a:gdLst/>
            <a:ahLst/>
            <a:cxnLst/>
            <a:rect r="r" b="b" t="t" l="l"/>
            <a:pathLst>
              <a:path h="2753959" w="7125251">
                <a:moveTo>
                  <a:pt x="0" y="0"/>
                </a:moveTo>
                <a:lnTo>
                  <a:pt x="7125252" y="0"/>
                </a:lnTo>
                <a:lnTo>
                  <a:pt x="7125252" y="2753959"/>
                </a:lnTo>
                <a:lnTo>
                  <a:pt x="0" y="2753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2170385" y="5226228"/>
            <a:ext cx="1321094" cy="313620"/>
            <a:chOff x="0" y="0"/>
            <a:chExt cx="532811" cy="1264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2811" cy="126486"/>
            </a:xfrm>
            <a:custGeom>
              <a:avLst/>
              <a:gdLst/>
              <a:ahLst/>
              <a:cxnLst/>
              <a:rect r="r" b="b" t="t" l="l"/>
              <a:pathLst>
                <a:path h="126486" w="532811">
                  <a:moveTo>
                    <a:pt x="0" y="0"/>
                  </a:moveTo>
                  <a:lnTo>
                    <a:pt x="532811" y="0"/>
                  </a:lnTo>
                  <a:lnTo>
                    <a:pt x="532811" y="126486"/>
                  </a:lnTo>
                  <a:lnTo>
                    <a:pt x="0" y="126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32811" cy="174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4762381" y="3192079"/>
            <a:ext cx="0" cy="738243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3491479" y="5363988"/>
            <a:ext cx="5652521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785363" y="1870164"/>
            <a:ext cx="6762688" cy="3672254"/>
          </a:xfrm>
          <a:custGeom>
            <a:avLst/>
            <a:gdLst/>
            <a:ahLst/>
            <a:cxnLst/>
            <a:rect r="r" b="b" t="t" l="l"/>
            <a:pathLst>
              <a:path h="3672254" w="6762688">
                <a:moveTo>
                  <a:pt x="0" y="0"/>
                </a:moveTo>
                <a:lnTo>
                  <a:pt x="6762688" y="0"/>
                </a:lnTo>
                <a:lnTo>
                  <a:pt x="6762688" y="3672253"/>
                </a:lnTo>
                <a:lnTo>
                  <a:pt x="0" y="367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1" t="-37769" r="-7071" b="-40681"/>
            </a:stretch>
          </a:blipFill>
          <a:ln w="47625" cap="sq">
            <a:solidFill>
              <a:srgbClr val="5271FF"/>
            </a:solidFill>
            <a:prstDash val="solid"/>
            <a:miter/>
          </a:ln>
        </p:spPr>
      </p:sp>
      <p:sp>
        <p:nvSpPr>
          <p:cNvPr name="AutoShape 29" id="29"/>
          <p:cNvSpPr/>
          <p:nvPr/>
        </p:nvSpPr>
        <p:spPr>
          <a:xfrm>
            <a:off x="9785363" y="1498767"/>
            <a:ext cx="752172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9785363" y="5917243"/>
            <a:ext cx="752172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9802857" y="1543524"/>
            <a:ext cx="0" cy="25044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9802857" y="5961999"/>
            <a:ext cx="0" cy="127176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2886219" y="3079872"/>
            <a:ext cx="3796151" cy="1929903"/>
          </a:xfrm>
          <a:custGeom>
            <a:avLst/>
            <a:gdLst/>
            <a:ahLst/>
            <a:cxnLst/>
            <a:rect r="r" b="b" t="t" l="l"/>
            <a:pathLst>
              <a:path h="1929903" w="3796151">
                <a:moveTo>
                  <a:pt x="0" y="0"/>
                </a:moveTo>
                <a:lnTo>
                  <a:pt x="3796150" y="0"/>
                </a:lnTo>
                <a:lnTo>
                  <a:pt x="3796150" y="1929903"/>
                </a:lnTo>
                <a:lnTo>
                  <a:pt x="0" y="1929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401" t="-276929" r="-21226" b="-195229"/>
            </a:stretch>
          </a:blipFill>
          <a:ln w="38100" cap="sq">
            <a:solidFill>
              <a:srgbClr val="2D262A"/>
            </a:solidFill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9802857" y="6174900"/>
            <a:ext cx="6686575" cy="3395075"/>
          </a:xfrm>
          <a:custGeom>
            <a:avLst/>
            <a:gdLst/>
            <a:ahLst/>
            <a:cxnLst/>
            <a:rect r="r" b="b" t="t" l="l"/>
            <a:pathLst>
              <a:path h="3395075" w="6686575">
                <a:moveTo>
                  <a:pt x="0" y="0"/>
                </a:moveTo>
                <a:lnTo>
                  <a:pt x="6686575" y="0"/>
                </a:lnTo>
                <a:lnTo>
                  <a:pt x="6686575" y="3395075"/>
                </a:lnTo>
                <a:lnTo>
                  <a:pt x="0" y="3395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98" t="-36433" r="-10298" b="-44053"/>
            </a:stretch>
          </a:blipFill>
          <a:ln w="47625" cap="sq">
            <a:solidFill>
              <a:srgbClr val="5271FF"/>
            </a:solidFill>
            <a:prstDash val="solid"/>
            <a:miter/>
          </a:ln>
        </p:spPr>
      </p:sp>
      <p:sp>
        <p:nvSpPr>
          <p:cNvPr name="TextBox 35" id="35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70385" y="611042"/>
            <a:ext cx="4582030" cy="5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상품 문의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673820" y="1323966"/>
            <a:ext cx="5374454" cy="30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1694">
                <a:solidFill>
                  <a:srgbClr val="000000"/>
                </a:solidFill>
                <a:latin typeface="Nanum Gothic Bold"/>
                <a:ea typeface="Nanum Gothic Bold"/>
              </a:rPr>
              <a:t>내가 작성한 글이라면 수정/ 삭제 가능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73820" y="5742442"/>
            <a:ext cx="5374454" cy="30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1694">
                <a:solidFill>
                  <a:srgbClr val="000000"/>
                </a:solidFill>
                <a:ea typeface="Nanum Gothic Bold"/>
              </a:rPr>
              <a:t>내가 쓴 글이 아니거나 비회원이면 조회만 가능</a:t>
            </a:r>
          </a:p>
        </p:txBody>
      </p:sp>
    </p:spTree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18405" y="2217148"/>
            <a:ext cx="6920671" cy="4806291"/>
          </a:xfrm>
          <a:custGeom>
            <a:avLst/>
            <a:gdLst/>
            <a:ahLst/>
            <a:cxnLst/>
            <a:rect r="r" b="b" t="t" l="l"/>
            <a:pathLst>
              <a:path h="4806291" w="6920671">
                <a:moveTo>
                  <a:pt x="0" y="0"/>
                </a:moveTo>
                <a:lnTo>
                  <a:pt x="6920672" y="0"/>
                </a:lnTo>
                <a:lnTo>
                  <a:pt x="6920672" y="4806291"/>
                </a:lnTo>
                <a:lnTo>
                  <a:pt x="0" y="4806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78" t="-33442" r="-12478" b="-4629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499907" y="2281583"/>
            <a:ext cx="8470027" cy="4419601"/>
          </a:xfrm>
          <a:custGeom>
            <a:avLst/>
            <a:gdLst/>
            <a:ahLst/>
            <a:cxnLst/>
            <a:rect r="r" b="b" t="t" l="l"/>
            <a:pathLst>
              <a:path h="4419601" w="8470027">
                <a:moveTo>
                  <a:pt x="0" y="0"/>
                </a:moveTo>
                <a:lnTo>
                  <a:pt x="8470028" y="0"/>
                </a:lnTo>
                <a:lnTo>
                  <a:pt x="8470028" y="4419601"/>
                </a:lnTo>
                <a:lnTo>
                  <a:pt x="0" y="4419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15" t="-40525" r="-5115" b="-45754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385" y="611042"/>
            <a:ext cx="4582030" cy="112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관리자 주문 관리 페이지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662055" y="3228243"/>
            <a:ext cx="6400611" cy="1392051"/>
            <a:chOff x="0" y="0"/>
            <a:chExt cx="1685758" cy="3666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85758" cy="366631"/>
            </a:xfrm>
            <a:custGeom>
              <a:avLst/>
              <a:gdLst/>
              <a:ahLst/>
              <a:cxnLst/>
              <a:rect r="r" b="b" t="t" l="l"/>
              <a:pathLst>
                <a:path h="366631" w="1685758">
                  <a:moveTo>
                    <a:pt x="0" y="0"/>
                  </a:moveTo>
                  <a:lnTo>
                    <a:pt x="1685758" y="0"/>
                  </a:lnTo>
                  <a:lnTo>
                    <a:pt x="1685758" y="366631"/>
                  </a:lnTo>
                  <a:lnTo>
                    <a:pt x="0" y="366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685758" cy="41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11019454" y="1731373"/>
            <a:ext cx="0" cy="485775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V="true">
            <a:off x="6397583" y="1731373"/>
            <a:ext cx="0" cy="1496869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6397583" y="1712323"/>
            <a:ext cx="4621872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6922832" y="8169501"/>
            <a:ext cx="7642086" cy="14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관리자 페이지에서 직접적인 코드 입력없이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전체조회 되어있는 상태에서 주문일과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주문상태를 선택해서 검색하면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해당 주문건이 나오며 원하는 주문상태로 변경할 수 있습니다.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65957" y="8159976"/>
            <a:ext cx="4367467" cy="195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관리자 </a:t>
            </a:r>
          </a:p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주문 관리 </a:t>
            </a:r>
          </a:p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페이지</a:t>
            </a:r>
          </a:p>
          <a:p>
            <a:pPr algn="l">
              <a:lnSpc>
                <a:spcPts val="3983"/>
              </a:lnSpc>
            </a:pPr>
          </a:p>
        </p:txBody>
      </p:sp>
      <p:sp>
        <p:nvSpPr>
          <p:cNvPr name="AutoShape 30" id="30"/>
          <p:cNvSpPr/>
          <p:nvPr/>
        </p:nvSpPr>
        <p:spPr>
          <a:xfrm flipH="true">
            <a:off x="8309407" y="7137739"/>
            <a:ext cx="0" cy="869239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025934" y="1028700"/>
            <a:ext cx="6233366" cy="6916356"/>
          </a:xfrm>
          <a:custGeom>
            <a:avLst/>
            <a:gdLst/>
            <a:ahLst/>
            <a:cxnLst/>
            <a:rect r="r" b="b" t="t" l="l"/>
            <a:pathLst>
              <a:path h="6916356" w="6233366">
                <a:moveTo>
                  <a:pt x="0" y="0"/>
                </a:moveTo>
                <a:lnTo>
                  <a:pt x="6233366" y="0"/>
                </a:lnTo>
                <a:lnTo>
                  <a:pt x="6233366" y="6916356"/>
                </a:lnTo>
                <a:lnTo>
                  <a:pt x="0" y="69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70314" y="3881216"/>
            <a:ext cx="16129871" cy="164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작업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 strike="noStrike" u="none">
                <a:solidFill>
                  <a:srgbClr val="F3F1E9"/>
                </a:solidFill>
                <a:latin typeface="210 도시락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3299" y="6248155"/>
            <a:ext cx="8558854" cy="120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111" spc="-108">
                <a:solidFill>
                  <a:srgbClr val="F3F1E9"/>
                </a:solidFill>
                <a:latin typeface="Nanum Square"/>
                <a:ea typeface="Nanum Square"/>
              </a:rPr>
              <a:t>다음과 같이 역할 분담을 하여 작업하였습니다.</a:t>
            </a:r>
          </a:p>
          <a:p>
            <a:pPr algn="ctr" marL="0" indent="0" lvl="0">
              <a:lnSpc>
                <a:spcPts val="48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2055" y="3228243"/>
            <a:ext cx="8315019" cy="2887321"/>
          </a:xfrm>
          <a:custGeom>
            <a:avLst/>
            <a:gdLst/>
            <a:ahLst/>
            <a:cxnLst/>
            <a:rect r="r" b="b" t="t" l="l"/>
            <a:pathLst>
              <a:path h="2887321" w="8315019">
                <a:moveTo>
                  <a:pt x="0" y="0"/>
                </a:moveTo>
                <a:lnTo>
                  <a:pt x="8315018" y="0"/>
                </a:lnTo>
                <a:lnTo>
                  <a:pt x="8315018" y="2887321"/>
                </a:lnTo>
                <a:lnTo>
                  <a:pt x="0" y="2887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78" t="-166885" r="-12478" b="-9259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2918278" y="4892137"/>
            <a:ext cx="1029783" cy="502726"/>
            <a:chOff x="0" y="0"/>
            <a:chExt cx="271218" cy="1324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1218" cy="132405"/>
            </a:xfrm>
            <a:custGeom>
              <a:avLst/>
              <a:gdLst/>
              <a:ahLst/>
              <a:cxnLst/>
              <a:rect r="r" b="b" t="t" l="l"/>
              <a:pathLst>
                <a:path h="132405" w="271218">
                  <a:moveTo>
                    <a:pt x="0" y="0"/>
                  </a:moveTo>
                  <a:lnTo>
                    <a:pt x="271218" y="0"/>
                  </a:lnTo>
                  <a:lnTo>
                    <a:pt x="271218" y="132405"/>
                  </a:lnTo>
                  <a:lnTo>
                    <a:pt x="0" y="132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71218" cy="18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385238" y="3758683"/>
            <a:ext cx="1640104" cy="502726"/>
            <a:chOff x="0" y="0"/>
            <a:chExt cx="431962" cy="1324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1962" cy="132405"/>
            </a:xfrm>
            <a:custGeom>
              <a:avLst/>
              <a:gdLst/>
              <a:ahLst/>
              <a:cxnLst/>
              <a:rect r="r" b="b" t="t" l="l"/>
              <a:pathLst>
                <a:path h="132405" w="431962">
                  <a:moveTo>
                    <a:pt x="0" y="0"/>
                  </a:moveTo>
                  <a:lnTo>
                    <a:pt x="431962" y="0"/>
                  </a:lnTo>
                  <a:lnTo>
                    <a:pt x="431962" y="132405"/>
                  </a:lnTo>
                  <a:lnTo>
                    <a:pt x="0" y="132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31962" cy="18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11019454" y="1731373"/>
            <a:ext cx="0" cy="1036151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0664355" y="3169343"/>
            <a:ext cx="6347329" cy="3443300"/>
          </a:xfrm>
          <a:custGeom>
            <a:avLst/>
            <a:gdLst/>
            <a:ahLst/>
            <a:cxnLst/>
            <a:rect r="r" b="b" t="t" l="l"/>
            <a:pathLst>
              <a:path h="3443300" w="6347329">
                <a:moveTo>
                  <a:pt x="0" y="0"/>
                </a:moveTo>
                <a:lnTo>
                  <a:pt x="6347330" y="0"/>
                </a:lnTo>
                <a:lnTo>
                  <a:pt x="6347330" y="3443300"/>
                </a:lnTo>
                <a:lnTo>
                  <a:pt x="0" y="344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600" t="-101800" r="-9421" b="-63670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AutoShape 27" id="27"/>
          <p:cNvSpPr/>
          <p:nvPr/>
        </p:nvSpPr>
        <p:spPr>
          <a:xfrm>
            <a:off x="12533257" y="5802358"/>
            <a:ext cx="0" cy="1324119"/>
          </a:xfrm>
          <a:prstGeom prst="line">
            <a:avLst/>
          </a:prstGeom>
          <a:ln cap="flat" w="38100">
            <a:solidFill>
              <a:srgbClr val="342A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3452219" y="5351134"/>
            <a:ext cx="0" cy="1261509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6397583" y="1731373"/>
            <a:ext cx="0" cy="202731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6397583" y="1750423"/>
            <a:ext cx="4621872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662055" y="6737313"/>
            <a:ext cx="8315019" cy="2251369"/>
          </a:xfrm>
          <a:custGeom>
            <a:avLst/>
            <a:gdLst/>
            <a:ahLst/>
            <a:cxnLst/>
            <a:rect r="r" b="b" t="t" l="l"/>
            <a:pathLst>
              <a:path h="2251369" w="8315019">
                <a:moveTo>
                  <a:pt x="0" y="0"/>
                </a:moveTo>
                <a:lnTo>
                  <a:pt x="8315018" y="0"/>
                </a:lnTo>
                <a:lnTo>
                  <a:pt x="8315018" y="2251369"/>
                </a:lnTo>
                <a:lnTo>
                  <a:pt x="0" y="225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591" r="0" b="-87026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0416165" y="4052412"/>
            <a:ext cx="2886990" cy="2684901"/>
          </a:xfrm>
          <a:custGeom>
            <a:avLst/>
            <a:gdLst/>
            <a:ahLst/>
            <a:cxnLst/>
            <a:rect r="r" b="b" t="t" l="l"/>
            <a:pathLst>
              <a:path h="2684901" w="2886990">
                <a:moveTo>
                  <a:pt x="0" y="0"/>
                </a:moveTo>
                <a:lnTo>
                  <a:pt x="2886990" y="0"/>
                </a:lnTo>
                <a:lnTo>
                  <a:pt x="2886990" y="2684901"/>
                </a:lnTo>
                <a:lnTo>
                  <a:pt x="0" y="2684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463111" y="7126477"/>
            <a:ext cx="7680089" cy="2173106"/>
          </a:xfrm>
          <a:custGeom>
            <a:avLst/>
            <a:gdLst/>
            <a:ahLst/>
            <a:cxnLst/>
            <a:rect r="r" b="b" t="t" l="l"/>
            <a:pathLst>
              <a:path h="2173106" w="7680089">
                <a:moveTo>
                  <a:pt x="0" y="0"/>
                </a:moveTo>
                <a:lnTo>
                  <a:pt x="7680089" y="0"/>
                </a:lnTo>
                <a:lnTo>
                  <a:pt x="7680089" y="2173106"/>
                </a:lnTo>
                <a:lnTo>
                  <a:pt x="0" y="2173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332" r="0" b="0"/>
            </a:stretch>
          </a:blipFill>
          <a:ln w="28575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2170385" y="611042"/>
            <a:ext cx="5681092" cy="112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관리자 주문 관리 페이지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</p:spTree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293282"/>
            <a:ext cx="7898913" cy="4101772"/>
          </a:xfrm>
          <a:custGeom>
            <a:avLst/>
            <a:gdLst/>
            <a:ahLst/>
            <a:cxnLst/>
            <a:rect r="r" b="b" t="t" l="l"/>
            <a:pathLst>
              <a:path h="4101772" w="7898913">
                <a:moveTo>
                  <a:pt x="0" y="0"/>
                </a:moveTo>
                <a:lnTo>
                  <a:pt x="7898913" y="0"/>
                </a:lnTo>
                <a:lnTo>
                  <a:pt x="7898913" y="4101772"/>
                </a:lnTo>
                <a:lnTo>
                  <a:pt x="0" y="410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50" t="-42467" r="-5250" b="-37411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2170385" y="3281732"/>
            <a:ext cx="1640104" cy="502726"/>
            <a:chOff x="0" y="0"/>
            <a:chExt cx="431962" cy="1324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1962" cy="132405"/>
            </a:xfrm>
            <a:custGeom>
              <a:avLst/>
              <a:gdLst/>
              <a:ahLst/>
              <a:cxnLst/>
              <a:rect r="r" b="b" t="t" l="l"/>
              <a:pathLst>
                <a:path h="132405" w="431962">
                  <a:moveTo>
                    <a:pt x="0" y="0"/>
                  </a:moveTo>
                  <a:lnTo>
                    <a:pt x="431962" y="0"/>
                  </a:lnTo>
                  <a:lnTo>
                    <a:pt x="431962" y="132405"/>
                  </a:lnTo>
                  <a:lnTo>
                    <a:pt x="0" y="132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31962" cy="18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90879" y="3841442"/>
            <a:ext cx="1640104" cy="502726"/>
            <a:chOff x="0" y="0"/>
            <a:chExt cx="431962" cy="1324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1962" cy="132405"/>
            </a:xfrm>
            <a:custGeom>
              <a:avLst/>
              <a:gdLst/>
              <a:ahLst/>
              <a:cxnLst/>
              <a:rect r="r" b="b" t="t" l="l"/>
              <a:pathLst>
                <a:path h="132405" w="431962">
                  <a:moveTo>
                    <a:pt x="0" y="0"/>
                  </a:moveTo>
                  <a:lnTo>
                    <a:pt x="431962" y="0"/>
                  </a:lnTo>
                  <a:lnTo>
                    <a:pt x="431962" y="132405"/>
                  </a:lnTo>
                  <a:lnTo>
                    <a:pt x="0" y="132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31962" cy="18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7865384"/>
            <a:ext cx="8454594" cy="1121336"/>
          </a:xfrm>
          <a:custGeom>
            <a:avLst/>
            <a:gdLst/>
            <a:ahLst/>
            <a:cxnLst/>
            <a:rect r="r" b="b" t="t" l="l"/>
            <a:pathLst>
              <a:path h="1121336" w="8454594">
                <a:moveTo>
                  <a:pt x="0" y="0"/>
                </a:moveTo>
                <a:lnTo>
                  <a:pt x="8454594" y="0"/>
                </a:lnTo>
                <a:lnTo>
                  <a:pt x="8454594" y="1121336"/>
                </a:lnTo>
                <a:lnTo>
                  <a:pt x="0" y="112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52" t="-385766" r="-7852" b="-155342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3810489" y="3552144"/>
            <a:ext cx="1148618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4959107" y="3533094"/>
            <a:ext cx="0" cy="316887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>
            <a:off x="5029981" y="4344168"/>
            <a:ext cx="0" cy="2833938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0300193" y="4344168"/>
            <a:ext cx="6555441" cy="4583652"/>
          </a:xfrm>
          <a:custGeom>
            <a:avLst/>
            <a:gdLst/>
            <a:ahLst/>
            <a:cxnLst/>
            <a:rect r="r" b="b" t="t" l="l"/>
            <a:pathLst>
              <a:path h="4583652" w="6555441">
                <a:moveTo>
                  <a:pt x="0" y="0"/>
                </a:moveTo>
                <a:lnTo>
                  <a:pt x="6555442" y="0"/>
                </a:lnTo>
                <a:lnTo>
                  <a:pt x="6555442" y="4583652"/>
                </a:lnTo>
                <a:lnTo>
                  <a:pt x="0" y="458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12" t="-36161" r="-4112" b="-3038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2170385" y="611042"/>
            <a:ext cx="5681092" cy="168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관리자 상품 조회/수정 페이지</a:t>
            </a:r>
          </a:p>
          <a:p>
            <a:pPr algn="l">
              <a:lnSpc>
                <a:spcPts val="4436"/>
              </a:lnSpc>
            </a:pP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08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15993" y="7216206"/>
            <a:ext cx="3629981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상품 상세조회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73945" y="1501229"/>
            <a:ext cx="1908808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수정 페이지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73945" y="2245657"/>
            <a:ext cx="5282129" cy="10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관리자 페이지에서 직접적인 코드 입력없이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수정하고자 하는 상품명으로 검색한 후 원하는 조건과 이미지 사진을 변경할 수 있습니다.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10319243" y="1978957"/>
            <a:ext cx="0" cy="2113848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44240" y="1820682"/>
            <a:ext cx="7335833" cy="5455193"/>
          </a:xfrm>
          <a:custGeom>
            <a:avLst/>
            <a:gdLst/>
            <a:ahLst/>
            <a:cxnLst/>
            <a:rect r="r" b="b" t="t" l="l"/>
            <a:pathLst>
              <a:path h="5455193" w="7335833">
                <a:moveTo>
                  <a:pt x="0" y="0"/>
                </a:moveTo>
                <a:lnTo>
                  <a:pt x="7335833" y="0"/>
                </a:lnTo>
                <a:lnTo>
                  <a:pt x="7335833" y="5455192"/>
                </a:lnTo>
                <a:lnTo>
                  <a:pt x="0" y="545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523032" y="3387688"/>
            <a:ext cx="12439805" cy="164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latin typeface="210 도시락"/>
                <a:ea typeface="210 도시락"/>
              </a:rPr>
              <a:t>결제/ 환불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2709" y="5269625"/>
            <a:ext cx="7691904" cy="364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결제 페이지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환불 페이지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마이페이지</a:t>
            </a:r>
          </a:p>
          <a:p>
            <a:pPr algn="l" marL="671450" indent="-335725" lvl="1">
              <a:lnSpc>
                <a:spcPts val="4820"/>
              </a:lnSpc>
              <a:buFont typeface="Arial"/>
              <a:buChar char="•"/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관리자 환불 페이지</a:t>
            </a:r>
          </a:p>
          <a:p>
            <a:pPr algn="l">
              <a:lnSpc>
                <a:spcPts val="4820"/>
              </a:lnSpc>
            </a:pPr>
          </a:p>
          <a:p>
            <a:pPr algn="l" marL="0" indent="0" lvl="0">
              <a:lnSpc>
                <a:spcPts val="48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09</a:t>
            </a:r>
          </a:p>
        </p:txBody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090285" y="5526854"/>
            <a:ext cx="0" cy="719226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410450" y="2021978"/>
            <a:ext cx="6416965" cy="4722219"/>
          </a:xfrm>
          <a:custGeom>
            <a:avLst/>
            <a:gdLst/>
            <a:ahLst/>
            <a:cxnLst/>
            <a:rect r="r" b="b" t="t" l="l"/>
            <a:pathLst>
              <a:path h="4722219" w="6416965">
                <a:moveTo>
                  <a:pt x="0" y="0"/>
                </a:moveTo>
                <a:lnTo>
                  <a:pt x="6416965" y="0"/>
                </a:lnTo>
                <a:lnTo>
                  <a:pt x="6416965" y="4722219"/>
                </a:lnTo>
                <a:lnTo>
                  <a:pt x="0" y="4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03" t="-47953" r="-61703" b="-4795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8362091" y="2021978"/>
            <a:ext cx="3312970" cy="3943942"/>
          </a:xfrm>
          <a:custGeom>
            <a:avLst/>
            <a:gdLst/>
            <a:ahLst/>
            <a:cxnLst/>
            <a:rect r="r" b="b" t="t" l="l"/>
            <a:pathLst>
              <a:path h="3943942" w="3312970">
                <a:moveTo>
                  <a:pt x="0" y="0"/>
                </a:moveTo>
                <a:lnTo>
                  <a:pt x="3312970" y="0"/>
                </a:lnTo>
                <a:lnTo>
                  <a:pt x="3312970" y="3943942"/>
                </a:lnTo>
                <a:lnTo>
                  <a:pt x="0" y="3943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725" t="-27371" r="-113725" b="-50130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044354" y="2021978"/>
            <a:ext cx="4129961" cy="3338585"/>
          </a:xfrm>
          <a:custGeom>
            <a:avLst/>
            <a:gdLst/>
            <a:ahLst/>
            <a:cxnLst/>
            <a:rect r="r" b="b" t="t" l="l"/>
            <a:pathLst>
              <a:path h="3338585" w="4129961">
                <a:moveTo>
                  <a:pt x="0" y="0"/>
                </a:moveTo>
                <a:lnTo>
                  <a:pt x="4129961" y="0"/>
                </a:lnTo>
                <a:lnTo>
                  <a:pt x="4129961" y="3338584"/>
                </a:lnTo>
                <a:lnTo>
                  <a:pt x="0" y="333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539" t="-47550" r="-95539" b="-56304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결제 페이지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12804" y="7483983"/>
            <a:ext cx="3850290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latin typeface="Nanum Gothic Bold"/>
                <a:ea typeface="Nanum Gothic Bold"/>
              </a:rPr>
              <a:t>토스 간편 결제 API 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73505" y="6460164"/>
            <a:ext cx="5282129" cy="108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결제 완료후 주문 확인하기를 클릭해 </a:t>
            </a:r>
          </a:p>
          <a:p>
            <a:pPr algn="ctr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주문 완료 페이지로의 이동</a:t>
            </a:r>
          </a:p>
          <a:p>
            <a:pPr algn="ctr">
              <a:lnSpc>
                <a:spcPts val="288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612804" y="8276036"/>
            <a:ext cx="8431550" cy="14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토스 간편 결제 API를 통해 결제 과정의 간소화, 사용자로 하여금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휴대폰 번호와 생년월일 만으로 결제가 가능한 편리한 결제 기능 제공하며, </a:t>
            </a: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토스 페이 뿐만 아니라 카드 결제,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카카오 페이 등의 다른 결제 수단 또한 이용 가능합니다.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428737" y="5401558"/>
            <a:ext cx="2190196" cy="873206"/>
            <a:chOff x="0" y="0"/>
            <a:chExt cx="576842" cy="2299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6842" cy="229980"/>
            </a:xfrm>
            <a:custGeom>
              <a:avLst/>
              <a:gdLst/>
              <a:ahLst/>
              <a:cxnLst/>
              <a:rect r="r" b="b" t="t" l="l"/>
              <a:pathLst>
                <a:path h="229980" w="576842">
                  <a:moveTo>
                    <a:pt x="0" y="0"/>
                  </a:moveTo>
                  <a:lnTo>
                    <a:pt x="576842" y="0"/>
                  </a:lnTo>
                  <a:lnTo>
                    <a:pt x="576842" y="229980"/>
                  </a:lnTo>
                  <a:lnTo>
                    <a:pt x="0" y="229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576842" cy="27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3542885" y="6274763"/>
            <a:ext cx="0" cy="870479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3523835" y="7164292"/>
            <a:ext cx="6407659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9911445" y="6246080"/>
            <a:ext cx="0" cy="899161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688418" y="2478377"/>
            <a:ext cx="0" cy="1517359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1692080" y="2497427"/>
            <a:ext cx="2996337" cy="0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053910" y="1688422"/>
            <a:ext cx="5418087" cy="7949639"/>
          </a:xfrm>
          <a:custGeom>
            <a:avLst/>
            <a:gdLst/>
            <a:ahLst/>
            <a:cxnLst/>
            <a:rect r="r" b="b" t="t" l="l"/>
            <a:pathLst>
              <a:path h="7949639" w="5418087">
                <a:moveTo>
                  <a:pt x="0" y="0"/>
                </a:moveTo>
                <a:lnTo>
                  <a:pt x="5418086" y="0"/>
                </a:lnTo>
                <a:lnTo>
                  <a:pt x="5418086" y="7949638"/>
                </a:lnTo>
                <a:lnTo>
                  <a:pt x="0" y="794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660" t="-21136" r="-52660" b="-21136"/>
            </a:stretch>
          </a:blipFill>
          <a:ln w="38100" cap="sq">
            <a:solidFill>
              <a:srgbClr val="F16529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결제(주문완료) 페이지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21901" y="4543857"/>
            <a:ext cx="3850290" cy="4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주문 정보 확인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21901" y="5205420"/>
            <a:ext cx="5282129" cy="357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자신의 주문 정보를 조회할 수 있으며,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해당하는 주문 건의 결제, 배송, 상품 정보 출력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주문 확인하기 버튼을 클릭하면 마이 페이지로 이동해 다른 주문을 확인할 수 있습니다.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쇼핑 계속하기 버튼을 클릭하면 메인 페이지로 이동해 다른 상품들을 보고 추가적인 주문을 </a:t>
            </a:r>
          </a:p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유도해낼 수 있습니다.</a:t>
            </a:r>
          </a:p>
          <a:p>
            <a:pPr algn="l">
              <a:lnSpc>
                <a:spcPts val="2885"/>
              </a:lnSpc>
            </a:pPr>
          </a:p>
          <a:p>
            <a:pPr algn="l">
              <a:lnSpc>
                <a:spcPts val="2885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92615" y="3995736"/>
            <a:ext cx="2839657" cy="2295527"/>
          </a:xfrm>
          <a:custGeom>
            <a:avLst/>
            <a:gdLst/>
            <a:ahLst/>
            <a:cxnLst/>
            <a:rect r="r" b="b" t="t" l="l"/>
            <a:pathLst>
              <a:path h="2295527" w="2839657">
                <a:moveTo>
                  <a:pt x="0" y="0"/>
                </a:moveTo>
                <a:lnTo>
                  <a:pt x="2839657" y="0"/>
                </a:lnTo>
                <a:lnTo>
                  <a:pt x="2839657" y="2295528"/>
                </a:lnTo>
                <a:lnTo>
                  <a:pt x="0" y="2295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539" t="-47550" r="-95539" b="-56304"/>
            </a:stretch>
          </a:blipFill>
          <a:ln w="9525" cap="sq">
            <a:solidFill>
              <a:srgbClr val="191919"/>
            </a:solidFill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1955387" y="5483815"/>
            <a:ext cx="1470523" cy="492202"/>
            <a:chOff x="0" y="0"/>
            <a:chExt cx="387298" cy="1296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7298" cy="129634"/>
            </a:xfrm>
            <a:custGeom>
              <a:avLst/>
              <a:gdLst/>
              <a:ahLst/>
              <a:cxnLst/>
              <a:rect r="r" b="b" t="t" l="l"/>
              <a:pathLst>
                <a:path h="129634" w="387298">
                  <a:moveTo>
                    <a:pt x="0" y="0"/>
                  </a:moveTo>
                  <a:lnTo>
                    <a:pt x="387298" y="0"/>
                  </a:lnTo>
                  <a:lnTo>
                    <a:pt x="387298" y="129634"/>
                  </a:lnTo>
                  <a:lnTo>
                    <a:pt x="0" y="129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387298" cy="177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3425911" y="5748966"/>
            <a:ext cx="2280364" cy="0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499150"/>
            <a:ext cx="2060705" cy="1437840"/>
          </a:xfrm>
          <a:custGeom>
            <a:avLst/>
            <a:gdLst/>
            <a:ahLst/>
            <a:cxnLst/>
            <a:rect r="r" b="b" t="t" l="l"/>
            <a:pathLst>
              <a:path h="1437840" w="2060705">
                <a:moveTo>
                  <a:pt x="0" y="0"/>
                </a:moveTo>
                <a:lnTo>
                  <a:pt x="2060705" y="0"/>
                </a:lnTo>
                <a:lnTo>
                  <a:pt x="2060705" y="1437840"/>
                </a:lnTo>
                <a:lnTo>
                  <a:pt x="0" y="143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634" t="-37205" r="-20922" b="-170804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93574" y="3444788"/>
            <a:ext cx="920186" cy="492202"/>
            <a:chOff x="0" y="0"/>
            <a:chExt cx="242353" cy="1296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2353" cy="129634"/>
            </a:xfrm>
            <a:custGeom>
              <a:avLst/>
              <a:gdLst/>
              <a:ahLst/>
              <a:cxnLst/>
              <a:rect r="r" b="b" t="t" l="l"/>
              <a:pathLst>
                <a:path h="129634" w="242353">
                  <a:moveTo>
                    <a:pt x="0" y="0"/>
                  </a:moveTo>
                  <a:lnTo>
                    <a:pt x="242353" y="0"/>
                  </a:lnTo>
                  <a:lnTo>
                    <a:pt x="242353" y="129634"/>
                  </a:lnTo>
                  <a:lnTo>
                    <a:pt x="0" y="129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16529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42353" cy="177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872717" y="3936990"/>
            <a:ext cx="0" cy="461156"/>
          </a:xfrm>
          <a:prstGeom prst="line">
            <a:avLst/>
          </a:prstGeom>
          <a:ln cap="flat" w="38100">
            <a:solidFill>
              <a:srgbClr val="F1652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530722" y="2201847"/>
            <a:ext cx="4691558" cy="3619556"/>
          </a:xfrm>
          <a:custGeom>
            <a:avLst/>
            <a:gdLst/>
            <a:ahLst/>
            <a:cxnLst/>
            <a:rect r="r" b="b" t="t" l="l"/>
            <a:pathLst>
              <a:path h="3619556" w="4691558">
                <a:moveTo>
                  <a:pt x="0" y="0"/>
                </a:moveTo>
                <a:lnTo>
                  <a:pt x="4691558" y="0"/>
                </a:lnTo>
                <a:lnTo>
                  <a:pt x="4691558" y="3619556"/>
                </a:lnTo>
                <a:lnTo>
                  <a:pt x="0" y="3619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261" t="-38689" r="-62261" b="-56232"/>
            </a:stretch>
          </a:blipFill>
          <a:ln w="38100" cap="sq">
            <a:solidFill>
              <a:srgbClr val="F16529"/>
            </a:solidFill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5400000">
            <a:off x="5960890" y="6222963"/>
            <a:ext cx="506369" cy="443073"/>
            <a:chOff x="0" y="0"/>
            <a:chExt cx="812800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582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11929630" y="4883485"/>
            <a:ext cx="506369" cy="443073"/>
            <a:chOff x="0" y="0"/>
            <a:chExt cx="812800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582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95225" y="4483872"/>
            <a:ext cx="4522136" cy="3479614"/>
          </a:xfrm>
          <a:custGeom>
            <a:avLst/>
            <a:gdLst/>
            <a:ahLst/>
            <a:cxnLst/>
            <a:rect r="r" b="b" t="t" l="l"/>
            <a:pathLst>
              <a:path h="3479614" w="4522136">
                <a:moveTo>
                  <a:pt x="0" y="0"/>
                </a:moveTo>
                <a:lnTo>
                  <a:pt x="4522136" y="0"/>
                </a:lnTo>
                <a:lnTo>
                  <a:pt x="4522136" y="3479613"/>
                </a:lnTo>
                <a:lnTo>
                  <a:pt x="0" y="347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21" t="-46905" r="-62721" b="-57575"/>
            </a:stretch>
          </a:blipFill>
          <a:ln w="47625" cap="sq">
            <a:solidFill>
              <a:srgbClr val="FF811A"/>
            </a:solidFill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6561983" y="3030195"/>
            <a:ext cx="5164035" cy="4149653"/>
          </a:xfrm>
          <a:custGeom>
            <a:avLst/>
            <a:gdLst/>
            <a:ahLst/>
            <a:cxnLst/>
            <a:rect r="r" b="b" t="t" l="l"/>
            <a:pathLst>
              <a:path h="4149653" w="5164035">
                <a:moveTo>
                  <a:pt x="0" y="0"/>
                </a:moveTo>
                <a:lnTo>
                  <a:pt x="5164034" y="0"/>
                </a:lnTo>
                <a:lnTo>
                  <a:pt x="5164034" y="4149653"/>
                </a:lnTo>
                <a:lnTo>
                  <a:pt x="0" y="4149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838" t="-30095" r="-40838" b="-44887"/>
            </a:stretch>
          </a:blipFill>
          <a:ln w="47625" cap="sq">
            <a:solidFill>
              <a:srgbClr val="FF811A"/>
            </a:solidFill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09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70385" y="611042"/>
            <a:ext cx="4582030" cy="55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환불 페이지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1900556"/>
            <a:ext cx="5282129" cy="35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마이페이지 환불 버튼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4696" y="8275653"/>
            <a:ext cx="3963195" cy="190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latin typeface="Nanum Gothic Bold"/>
                <a:ea typeface="Nanum Gothic Bold"/>
              </a:rPr>
              <a:t>마이페이지에서 주문을 조회하고, 해당 주문의 환불을 신청할 시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ea typeface="Nanum Gothic Bold"/>
              </a:rPr>
              <a:t>환불 페이지로 이동</a:t>
            </a:r>
          </a:p>
          <a:p>
            <a:pPr algn="l">
              <a:lnSpc>
                <a:spcPts val="3003"/>
              </a:lnSpc>
            </a:pPr>
          </a:p>
          <a:p>
            <a:pPr algn="l">
              <a:lnSpc>
                <a:spcPts val="3003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6561983" y="7704153"/>
            <a:ext cx="4386532" cy="305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193" indent="-231596" lvl="1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ea typeface="Nanum Gothic Bold"/>
              </a:rPr>
              <a:t>환불 사유 선택시 다음 페이지에 선택한 환불 사유가 함께 출력</a:t>
            </a:r>
          </a:p>
          <a:p>
            <a:pPr algn="l">
              <a:lnSpc>
                <a:spcPts val="3003"/>
              </a:lnSpc>
            </a:pPr>
          </a:p>
          <a:p>
            <a:pPr algn="l" marL="463193" indent="-231596" lvl="1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ea typeface="Nanum Gothic Bold"/>
              </a:rPr>
              <a:t>환불하고자 하는 상품의 정보 및 환불 금액 확인</a:t>
            </a:r>
          </a:p>
          <a:p>
            <a:pPr algn="l">
              <a:lnSpc>
                <a:spcPts val="3003"/>
              </a:lnSpc>
            </a:pPr>
          </a:p>
          <a:p>
            <a:pPr algn="l">
              <a:lnSpc>
                <a:spcPts val="3003"/>
              </a:lnSpc>
            </a:pPr>
          </a:p>
          <a:p>
            <a:pPr algn="ctr">
              <a:lnSpc>
                <a:spcPts val="3003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2489218" y="6134165"/>
            <a:ext cx="4847362" cy="343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193" indent="-231596" lvl="1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ea typeface="Nanum Gothic Bold"/>
              </a:rPr>
              <a:t>마이페이지 버튼 클릭시 마이페이지로 이동해서 해당하는 주문 건의 주문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latin typeface="Nanum Gothic Bold"/>
                <a:ea typeface="Nanum Gothic Bold"/>
              </a:rPr>
              <a:t>      상태가 환불 신청으로 바뀐 것을 확인      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latin typeface="Nanum Gothic Bold"/>
                <a:ea typeface="Nanum Gothic Bold"/>
              </a:rPr>
              <a:t>      할 수 있습니다.</a:t>
            </a:r>
          </a:p>
          <a:p>
            <a:pPr algn="l">
              <a:lnSpc>
                <a:spcPts val="3003"/>
              </a:lnSpc>
            </a:pPr>
          </a:p>
          <a:p>
            <a:pPr algn="l" marL="463193" indent="-231596" lvl="1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ea typeface="Nanum Gothic Bold"/>
              </a:rPr>
              <a:t>쇼핑 계속하기 버튼 클릭 시 쇼핑몰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latin typeface="Nanum Gothic Bold"/>
                <a:ea typeface="Nanum Gothic Bold"/>
              </a:rPr>
              <a:t>      메인으로 이동</a:t>
            </a:r>
          </a:p>
          <a:p>
            <a:pPr algn="l">
              <a:lnSpc>
                <a:spcPts val="3003"/>
              </a:lnSpc>
            </a:pPr>
          </a:p>
          <a:p>
            <a:pPr algn="ctr">
              <a:lnSpc>
                <a:spcPts val="3003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91302" y="419111"/>
            <a:ext cx="346530" cy="346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48274" y="419111"/>
            <a:ext cx="346530" cy="346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9104" y="419111"/>
            <a:ext cx="346530" cy="3465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69935" y="419111"/>
            <a:ext cx="346530" cy="346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87"/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30765" y="419111"/>
            <a:ext cx="346530" cy="34653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78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8690410" y="6354566"/>
            <a:ext cx="0" cy="1229075"/>
          </a:xfrm>
          <a:prstGeom prst="line">
            <a:avLst/>
          </a:prstGeom>
          <a:ln cap="flat" w="38100">
            <a:solidFill>
              <a:srgbClr val="342A2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2356926"/>
            <a:ext cx="16230600" cy="3697398"/>
          </a:xfrm>
          <a:custGeom>
            <a:avLst/>
            <a:gdLst/>
            <a:ahLst/>
            <a:cxnLst/>
            <a:rect r="r" b="b" t="t" l="l"/>
            <a:pathLst>
              <a:path h="3697398" w="16230600">
                <a:moveTo>
                  <a:pt x="0" y="0"/>
                </a:moveTo>
                <a:lnTo>
                  <a:pt x="16230600" y="0"/>
                </a:lnTo>
                <a:lnTo>
                  <a:pt x="16230600" y="3697398"/>
                </a:lnTo>
                <a:lnTo>
                  <a:pt x="0" y="369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9" t="-73308" r="0" b="-73308"/>
            </a:stretch>
          </a:blipFill>
          <a:ln w="47625" cap="sq">
            <a:solidFill>
              <a:srgbClr val="F16529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385" y="611042"/>
            <a:ext cx="4582030" cy="11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797979"/>
                </a:solidFill>
                <a:ea typeface="210 도시락"/>
              </a:rPr>
              <a:t>결제 페이지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075949" y="7810004"/>
            <a:ext cx="11695559" cy="191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5035" indent="-222517" lvl="1">
              <a:lnSpc>
                <a:spcPts val="3834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환불 신청 상태인 주문 건 전체가 화면에 출력</a:t>
            </a:r>
          </a:p>
          <a:p>
            <a:pPr algn="l" marL="445035" indent="-222517" lvl="1">
              <a:lnSpc>
                <a:spcPts val="3834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ea typeface="Nanum Gothic"/>
              </a:rPr>
              <a:t>상단 셀렉트 박스로 조건을 설정하고 조회할 내용의 검색어를 입력하면 조건에 해당하는 주문만 출력</a:t>
            </a:r>
          </a:p>
          <a:p>
            <a:pPr algn="l" marL="445035" indent="-222517" lvl="1">
              <a:lnSpc>
                <a:spcPts val="3834"/>
              </a:lnSpc>
              <a:buFont typeface="Arial"/>
              <a:buChar char="•"/>
            </a:pPr>
            <a:r>
              <a:rPr lang="en-US" sz="2061">
                <a:solidFill>
                  <a:srgbClr val="000000"/>
                </a:solidFill>
                <a:latin typeface="Nanum Gothic"/>
                <a:ea typeface="Nanum Gothic"/>
              </a:rPr>
              <a:t>환불 처리 버튼 클릭 시 해당 주문 건의 주문 상태가 환불로 변경되고 결제 정보가 삭제됩니다.</a:t>
            </a:r>
          </a:p>
          <a:p>
            <a:pPr algn="l">
              <a:lnSpc>
                <a:spcPts val="383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516491" y="7831292"/>
            <a:ext cx="4367467" cy="195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관리자 </a:t>
            </a:r>
          </a:p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환불 </a:t>
            </a:r>
          </a:p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ea typeface="Nanum Gothic Bold"/>
              </a:rPr>
              <a:t>페이지</a:t>
            </a:r>
          </a:p>
          <a:p>
            <a:pPr algn="l">
              <a:lnSpc>
                <a:spcPts val="3983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74699" y="2832481"/>
            <a:ext cx="7084601" cy="5384297"/>
          </a:xfrm>
          <a:custGeom>
            <a:avLst/>
            <a:gdLst/>
            <a:ahLst/>
            <a:cxnLst/>
            <a:rect r="r" b="b" t="t" l="l"/>
            <a:pathLst>
              <a:path h="5384297" w="7084601">
                <a:moveTo>
                  <a:pt x="0" y="0"/>
                </a:moveTo>
                <a:lnTo>
                  <a:pt x="7084601" y="0"/>
                </a:lnTo>
                <a:lnTo>
                  <a:pt x="7084601" y="5384297"/>
                </a:lnTo>
                <a:lnTo>
                  <a:pt x="0" y="5384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292960" y="3881216"/>
            <a:ext cx="16129871" cy="164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작업 기간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10</a:t>
            </a:r>
          </a:p>
        </p:txBody>
      </p:sp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92164" y="968201"/>
            <a:ext cx="8903673" cy="58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191919"/>
                </a:solidFill>
                <a:ea typeface="210 도시락"/>
              </a:rPr>
              <a:t>작업 기간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696072" y="2451241"/>
            <a:ext cx="14888959" cy="509561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4082650" y="2699864"/>
            <a:ext cx="509561" cy="1231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11869620" y="2690425"/>
            <a:ext cx="509561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9647055" y="2690519"/>
            <a:ext cx="509561" cy="3100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name="TextBox 7" id="7"/>
          <p:cNvSpPr txBox="true"/>
          <p:nvPr/>
        </p:nvSpPr>
        <p:spPr>
          <a:xfrm rot="0">
            <a:off x="3568353" y="2567916"/>
            <a:ext cx="3714511" cy="30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51"/>
              </a:lnSpc>
              <a:spcBef>
                <a:spcPct val="0"/>
              </a:spcBef>
            </a:pPr>
            <a:r>
              <a:rPr lang="en-US" sz="1900" spc="74">
                <a:solidFill>
                  <a:srgbClr val="191919"/>
                </a:solidFill>
                <a:ea typeface="Aileron Bold Italics"/>
              </a:rPr>
              <a:t>주요업무 및 세부업무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52160" y="2547868"/>
            <a:ext cx="1482813" cy="30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1"/>
              </a:lnSpc>
              <a:spcBef>
                <a:spcPct val="0"/>
              </a:spcBef>
            </a:pPr>
            <a:r>
              <a:rPr lang="en-US" sz="1900" spc="74" u="none">
                <a:solidFill>
                  <a:srgbClr val="191919"/>
                </a:solidFill>
                <a:latin typeface="Aileron Bold"/>
              </a:rPr>
              <a:t>Week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1614" y="2522943"/>
            <a:ext cx="1482813" cy="30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1"/>
              </a:lnSpc>
              <a:spcBef>
                <a:spcPct val="0"/>
              </a:spcBef>
            </a:pPr>
            <a:r>
              <a:rPr lang="en-US" sz="1900" spc="74" u="none">
                <a:solidFill>
                  <a:srgbClr val="191919"/>
                </a:solidFill>
                <a:latin typeface="Aileron Bold"/>
              </a:rPr>
              <a:t>Week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84544" y="2547868"/>
            <a:ext cx="1482813" cy="30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1"/>
              </a:lnSpc>
              <a:spcBef>
                <a:spcPct val="0"/>
              </a:spcBef>
            </a:pPr>
            <a:r>
              <a:rPr lang="en-US" sz="1900" spc="74" u="none">
                <a:solidFill>
                  <a:srgbClr val="191919"/>
                </a:solidFill>
                <a:latin typeface="Aileron Bold"/>
              </a:rPr>
              <a:t>Week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91300" y="2547868"/>
            <a:ext cx="1482813" cy="30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1"/>
              </a:lnSpc>
              <a:spcBef>
                <a:spcPct val="0"/>
              </a:spcBef>
            </a:pPr>
            <a:r>
              <a:rPr lang="en-US" sz="1900" spc="74" u="none">
                <a:solidFill>
                  <a:srgbClr val="191919"/>
                </a:solidFill>
                <a:latin typeface="Aileron Bold"/>
              </a:rPr>
              <a:t>Week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1117" y="3237026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Aileron Bold"/>
                <a:ea typeface="Aileron Bold"/>
              </a:rPr>
              <a:t>기획/ 와이어프레임 설계/ 팀원 개발환경  구축 및 공유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1117" y="3897675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Aileron Bold"/>
                <a:ea typeface="Aileron Bold"/>
              </a:rPr>
              <a:t>DB 설계/ DB 구축/ 기능 별  테이블 구축</a:t>
            </a:r>
          </a:p>
        </p:txBody>
      </p:sp>
      <p:sp>
        <p:nvSpPr>
          <p:cNvPr name="AutoShape 14" id="14"/>
          <p:cNvSpPr/>
          <p:nvPr/>
        </p:nvSpPr>
        <p:spPr>
          <a:xfrm rot="-5400000">
            <a:off x="7424824" y="2690281"/>
            <a:ext cx="509561" cy="31481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name="AutoShape 15" id="15"/>
          <p:cNvSpPr/>
          <p:nvPr/>
        </p:nvSpPr>
        <p:spPr>
          <a:xfrm rot="0">
            <a:off x="7817598" y="3191714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16" id="16"/>
          <p:cNvSpPr/>
          <p:nvPr/>
        </p:nvSpPr>
        <p:spPr>
          <a:xfrm rot="0">
            <a:off x="7817598" y="3852362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17" id="17"/>
          <p:cNvSpPr/>
          <p:nvPr/>
        </p:nvSpPr>
        <p:spPr>
          <a:xfrm rot="0">
            <a:off x="8226075" y="3191714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8" id="18"/>
          <p:cNvSpPr/>
          <p:nvPr/>
        </p:nvSpPr>
        <p:spPr>
          <a:xfrm rot="0">
            <a:off x="8226075" y="3852362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9" id="19"/>
          <p:cNvSpPr/>
          <p:nvPr/>
        </p:nvSpPr>
        <p:spPr>
          <a:xfrm rot="0">
            <a:off x="8634553" y="3191714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20" id="20"/>
          <p:cNvSpPr/>
          <p:nvPr/>
        </p:nvSpPr>
        <p:spPr>
          <a:xfrm rot="0">
            <a:off x="8634553" y="3852362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21" id="21"/>
          <p:cNvSpPr/>
          <p:nvPr/>
        </p:nvSpPr>
        <p:spPr>
          <a:xfrm rot="0">
            <a:off x="9043030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2" id="22"/>
          <p:cNvSpPr/>
          <p:nvPr/>
        </p:nvSpPr>
        <p:spPr>
          <a:xfrm rot="0">
            <a:off x="9043030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3" id="23"/>
          <p:cNvSpPr/>
          <p:nvPr/>
        </p:nvSpPr>
        <p:spPr>
          <a:xfrm rot="0">
            <a:off x="9451507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4" id="24"/>
          <p:cNvSpPr/>
          <p:nvPr/>
        </p:nvSpPr>
        <p:spPr>
          <a:xfrm rot="0">
            <a:off x="9451507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5" id="25"/>
          <p:cNvSpPr/>
          <p:nvPr/>
        </p:nvSpPr>
        <p:spPr>
          <a:xfrm rot="0">
            <a:off x="10067052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6" id="26"/>
          <p:cNvSpPr/>
          <p:nvPr/>
        </p:nvSpPr>
        <p:spPr>
          <a:xfrm rot="0">
            <a:off x="10067052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7" id="27"/>
          <p:cNvSpPr/>
          <p:nvPr/>
        </p:nvSpPr>
        <p:spPr>
          <a:xfrm rot="0">
            <a:off x="10475529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8" id="28"/>
          <p:cNvSpPr/>
          <p:nvPr/>
        </p:nvSpPr>
        <p:spPr>
          <a:xfrm rot="0">
            <a:off x="10475529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9" id="29"/>
          <p:cNvSpPr/>
          <p:nvPr/>
        </p:nvSpPr>
        <p:spPr>
          <a:xfrm rot="0">
            <a:off x="10884007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0" id="30"/>
          <p:cNvSpPr/>
          <p:nvPr/>
        </p:nvSpPr>
        <p:spPr>
          <a:xfrm rot="0">
            <a:off x="10884007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1" id="31"/>
          <p:cNvSpPr/>
          <p:nvPr/>
        </p:nvSpPr>
        <p:spPr>
          <a:xfrm rot="0">
            <a:off x="11292484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2" id="32"/>
          <p:cNvSpPr/>
          <p:nvPr/>
        </p:nvSpPr>
        <p:spPr>
          <a:xfrm rot="0">
            <a:off x="11292484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3" id="33"/>
          <p:cNvSpPr/>
          <p:nvPr/>
        </p:nvSpPr>
        <p:spPr>
          <a:xfrm rot="0">
            <a:off x="11700961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4" id="34"/>
          <p:cNvSpPr/>
          <p:nvPr/>
        </p:nvSpPr>
        <p:spPr>
          <a:xfrm rot="0">
            <a:off x="11700961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5" id="35"/>
          <p:cNvSpPr/>
          <p:nvPr/>
        </p:nvSpPr>
        <p:spPr>
          <a:xfrm rot="0">
            <a:off x="12249983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6" id="36"/>
          <p:cNvSpPr/>
          <p:nvPr/>
        </p:nvSpPr>
        <p:spPr>
          <a:xfrm rot="0">
            <a:off x="12249983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7" id="37"/>
          <p:cNvSpPr/>
          <p:nvPr/>
        </p:nvSpPr>
        <p:spPr>
          <a:xfrm rot="0">
            <a:off x="12658460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8" id="38"/>
          <p:cNvSpPr/>
          <p:nvPr/>
        </p:nvSpPr>
        <p:spPr>
          <a:xfrm rot="0">
            <a:off x="12658460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39" id="39"/>
          <p:cNvSpPr/>
          <p:nvPr/>
        </p:nvSpPr>
        <p:spPr>
          <a:xfrm rot="0">
            <a:off x="13066937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0" id="40"/>
          <p:cNvSpPr/>
          <p:nvPr/>
        </p:nvSpPr>
        <p:spPr>
          <a:xfrm rot="0">
            <a:off x="13066937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1" id="41"/>
          <p:cNvSpPr/>
          <p:nvPr/>
        </p:nvSpPr>
        <p:spPr>
          <a:xfrm rot="0">
            <a:off x="13475414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2" id="42"/>
          <p:cNvSpPr/>
          <p:nvPr/>
        </p:nvSpPr>
        <p:spPr>
          <a:xfrm rot="0">
            <a:off x="13475414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3" id="43"/>
          <p:cNvSpPr/>
          <p:nvPr/>
        </p:nvSpPr>
        <p:spPr>
          <a:xfrm rot="0">
            <a:off x="13883891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4" id="44"/>
          <p:cNvSpPr/>
          <p:nvPr/>
        </p:nvSpPr>
        <p:spPr>
          <a:xfrm rot="0">
            <a:off x="13883891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5" id="45"/>
          <p:cNvSpPr/>
          <p:nvPr/>
        </p:nvSpPr>
        <p:spPr>
          <a:xfrm rot="0">
            <a:off x="14495911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6" id="46"/>
          <p:cNvSpPr/>
          <p:nvPr/>
        </p:nvSpPr>
        <p:spPr>
          <a:xfrm rot="0">
            <a:off x="14495911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7" id="47"/>
          <p:cNvSpPr/>
          <p:nvPr/>
        </p:nvSpPr>
        <p:spPr>
          <a:xfrm rot="0">
            <a:off x="14904389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8" id="48"/>
          <p:cNvSpPr/>
          <p:nvPr/>
        </p:nvSpPr>
        <p:spPr>
          <a:xfrm rot="0">
            <a:off x="14904389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9" id="49"/>
          <p:cNvSpPr/>
          <p:nvPr/>
        </p:nvSpPr>
        <p:spPr>
          <a:xfrm rot="0">
            <a:off x="15312866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50" id="50"/>
          <p:cNvSpPr/>
          <p:nvPr/>
        </p:nvSpPr>
        <p:spPr>
          <a:xfrm rot="0">
            <a:off x="15312866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51" id="51"/>
          <p:cNvSpPr/>
          <p:nvPr/>
        </p:nvSpPr>
        <p:spPr>
          <a:xfrm rot="0">
            <a:off x="15721343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52" id="52"/>
          <p:cNvSpPr/>
          <p:nvPr/>
        </p:nvSpPr>
        <p:spPr>
          <a:xfrm rot="0">
            <a:off x="15721343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53" id="53"/>
          <p:cNvSpPr/>
          <p:nvPr/>
        </p:nvSpPr>
        <p:spPr>
          <a:xfrm rot="0">
            <a:off x="16129820" y="319171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54" id="54"/>
          <p:cNvSpPr/>
          <p:nvPr/>
        </p:nvSpPr>
        <p:spPr>
          <a:xfrm rot="0">
            <a:off x="16129820" y="3852362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55" id="55"/>
          <p:cNvSpPr/>
          <p:nvPr/>
        </p:nvSpPr>
        <p:spPr>
          <a:xfrm>
            <a:off x="1696072" y="3675721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>
            <a:off x="1696072" y="4336370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7" id="57"/>
          <p:cNvSpPr txBox="true"/>
          <p:nvPr/>
        </p:nvSpPr>
        <p:spPr>
          <a:xfrm rot="0">
            <a:off x="1861117" y="4558323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 Bold"/>
              </a:rPr>
              <a:t>각자 맡은 페이지 화면 및 프론트 구현</a:t>
            </a:r>
          </a:p>
        </p:txBody>
      </p:sp>
      <p:sp>
        <p:nvSpPr>
          <p:cNvPr name="AutoShape 58" id="58"/>
          <p:cNvSpPr/>
          <p:nvPr/>
        </p:nvSpPr>
        <p:spPr>
          <a:xfrm rot="0">
            <a:off x="7817598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59" id="59"/>
          <p:cNvSpPr/>
          <p:nvPr/>
        </p:nvSpPr>
        <p:spPr>
          <a:xfrm rot="0">
            <a:off x="8226075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60" id="60"/>
          <p:cNvSpPr/>
          <p:nvPr/>
        </p:nvSpPr>
        <p:spPr>
          <a:xfrm rot="0">
            <a:off x="8634553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61" id="61"/>
          <p:cNvSpPr/>
          <p:nvPr/>
        </p:nvSpPr>
        <p:spPr>
          <a:xfrm rot="0">
            <a:off x="9047755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62" id="62"/>
          <p:cNvSpPr/>
          <p:nvPr/>
        </p:nvSpPr>
        <p:spPr>
          <a:xfrm rot="0">
            <a:off x="9043030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3" id="63"/>
          <p:cNvSpPr/>
          <p:nvPr/>
        </p:nvSpPr>
        <p:spPr>
          <a:xfrm rot="0">
            <a:off x="9451507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4" id="64"/>
          <p:cNvSpPr/>
          <p:nvPr/>
        </p:nvSpPr>
        <p:spPr>
          <a:xfrm rot="0">
            <a:off x="10067052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5" id="65"/>
          <p:cNvSpPr/>
          <p:nvPr/>
        </p:nvSpPr>
        <p:spPr>
          <a:xfrm rot="0">
            <a:off x="10475529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6" id="66"/>
          <p:cNvSpPr/>
          <p:nvPr/>
        </p:nvSpPr>
        <p:spPr>
          <a:xfrm rot="0">
            <a:off x="10884007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7" id="67"/>
          <p:cNvSpPr/>
          <p:nvPr/>
        </p:nvSpPr>
        <p:spPr>
          <a:xfrm rot="0">
            <a:off x="11292484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8" id="68"/>
          <p:cNvSpPr/>
          <p:nvPr/>
        </p:nvSpPr>
        <p:spPr>
          <a:xfrm rot="0">
            <a:off x="11700961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69" id="69"/>
          <p:cNvSpPr/>
          <p:nvPr/>
        </p:nvSpPr>
        <p:spPr>
          <a:xfrm rot="0">
            <a:off x="12249983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0" id="70"/>
          <p:cNvSpPr/>
          <p:nvPr/>
        </p:nvSpPr>
        <p:spPr>
          <a:xfrm rot="0">
            <a:off x="12658460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1" id="71"/>
          <p:cNvSpPr/>
          <p:nvPr/>
        </p:nvSpPr>
        <p:spPr>
          <a:xfrm rot="0">
            <a:off x="13066937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2" id="72"/>
          <p:cNvSpPr/>
          <p:nvPr/>
        </p:nvSpPr>
        <p:spPr>
          <a:xfrm rot="0">
            <a:off x="13475414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3" id="73"/>
          <p:cNvSpPr/>
          <p:nvPr/>
        </p:nvSpPr>
        <p:spPr>
          <a:xfrm rot="0">
            <a:off x="13883891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4" id="74"/>
          <p:cNvSpPr/>
          <p:nvPr/>
        </p:nvSpPr>
        <p:spPr>
          <a:xfrm rot="0">
            <a:off x="14495911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5" id="75"/>
          <p:cNvSpPr/>
          <p:nvPr/>
        </p:nvSpPr>
        <p:spPr>
          <a:xfrm rot="0">
            <a:off x="14904389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6" id="76"/>
          <p:cNvSpPr/>
          <p:nvPr/>
        </p:nvSpPr>
        <p:spPr>
          <a:xfrm rot="0">
            <a:off x="15312866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7" id="77"/>
          <p:cNvSpPr/>
          <p:nvPr/>
        </p:nvSpPr>
        <p:spPr>
          <a:xfrm rot="0">
            <a:off x="15721343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8" id="78"/>
          <p:cNvSpPr/>
          <p:nvPr/>
        </p:nvSpPr>
        <p:spPr>
          <a:xfrm rot="0">
            <a:off x="16129820" y="4513011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79" id="79"/>
          <p:cNvSpPr/>
          <p:nvPr/>
        </p:nvSpPr>
        <p:spPr>
          <a:xfrm>
            <a:off x="1696072" y="4997018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0" id="80"/>
          <p:cNvSpPr txBox="true"/>
          <p:nvPr/>
        </p:nvSpPr>
        <p:spPr>
          <a:xfrm rot="0">
            <a:off x="1900550" y="5218980"/>
            <a:ext cx="5421748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 Bold"/>
              </a:rPr>
              <a:t>제안서 발표</a:t>
            </a:r>
          </a:p>
        </p:txBody>
      </p:sp>
      <p:sp>
        <p:nvSpPr>
          <p:cNvPr name="AutoShape 81" id="81"/>
          <p:cNvSpPr/>
          <p:nvPr/>
        </p:nvSpPr>
        <p:spPr>
          <a:xfrm rot="0">
            <a:off x="7817598" y="5173660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82" id="82"/>
          <p:cNvSpPr/>
          <p:nvPr/>
        </p:nvSpPr>
        <p:spPr>
          <a:xfrm rot="0">
            <a:off x="8226075" y="5173660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83" id="83"/>
          <p:cNvSpPr/>
          <p:nvPr/>
        </p:nvSpPr>
        <p:spPr>
          <a:xfrm rot="0">
            <a:off x="8634553" y="5173660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84" id="84"/>
          <p:cNvSpPr/>
          <p:nvPr/>
        </p:nvSpPr>
        <p:spPr>
          <a:xfrm rot="0">
            <a:off x="9043030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85" id="85"/>
          <p:cNvSpPr/>
          <p:nvPr/>
        </p:nvSpPr>
        <p:spPr>
          <a:xfrm rot="0">
            <a:off x="9451507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86" id="86"/>
          <p:cNvSpPr/>
          <p:nvPr/>
        </p:nvSpPr>
        <p:spPr>
          <a:xfrm rot="0">
            <a:off x="10067052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87" id="87"/>
          <p:cNvSpPr/>
          <p:nvPr/>
        </p:nvSpPr>
        <p:spPr>
          <a:xfrm rot="0">
            <a:off x="10475529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88" id="88"/>
          <p:cNvSpPr/>
          <p:nvPr/>
        </p:nvSpPr>
        <p:spPr>
          <a:xfrm rot="0">
            <a:off x="10884007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89" id="89"/>
          <p:cNvSpPr/>
          <p:nvPr/>
        </p:nvSpPr>
        <p:spPr>
          <a:xfrm rot="0">
            <a:off x="11292484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0" id="90"/>
          <p:cNvSpPr/>
          <p:nvPr/>
        </p:nvSpPr>
        <p:spPr>
          <a:xfrm rot="0">
            <a:off x="11700961" y="5173660"/>
            <a:ext cx="318027" cy="479245"/>
          </a:xfrm>
          <a:prstGeom prst="rect">
            <a:avLst/>
          </a:prstGeom>
          <a:solidFill>
            <a:srgbClr val="D754B3">
              <a:alpha val="64706"/>
            </a:srgbClr>
          </a:solidFill>
        </p:spPr>
      </p:sp>
      <p:sp>
        <p:nvSpPr>
          <p:cNvPr name="AutoShape 91" id="91"/>
          <p:cNvSpPr/>
          <p:nvPr/>
        </p:nvSpPr>
        <p:spPr>
          <a:xfrm rot="0">
            <a:off x="12249983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2" id="92"/>
          <p:cNvSpPr/>
          <p:nvPr/>
        </p:nvSpPr>
        <p:spPr>
          <a:xfrm rot="0">
            <a:off x="12658460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3" id="93"/>
          <p:cNvSpPr/>
          <p:nvPr/>
        </p:nvSpPr>
        <p:spPr>
          <a:xfrm rot="0">
            <a:off x="13066937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4" id="94"/>
          <p:cNvSpPr/>
          <p:nvPr/>
        </p:nvSpPr>
        <p:spPr>
          <a:xfrm rot="0">
            <a:off x="13475414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5" id="95"/>
          <p:cNvSpPr/>
          <p:nvPr/>
        </p:nvSpPr>
        <p:spPr>
          <a:xfrm rot="0">
            <a:off x="13883891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6" id="96"/>
          <p:cNvSpPr/>
          <p:nvPr/>
        </p:nvSpPr>
        <p:spPr>
          <a:xfrm rot="0">
            <a:off x="14495911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7" id="97"/>
          <p:cNvSpPr/>
          <p:nvPr/>
        </p:nvSpPr>
        <p:spPr>
          <a:xfrm rot="0">
            <a:off x="14904389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8" id="98"/>
          <p:cNvSpPr/>
          <p:nvPr/>
        </p:nvSpPr>
        <p:spPr>
          <a:xfrm rot="0">
            <a:off x="15312866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99" id="99"/>
          <p:cNvSpPr/>
          <p:nvPr/>
        </p:nvSpPr>
        <p:spPr>
          <a:xfrm rot="0">
            <a:off x="15721343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00" id="100"/>
          <p:cNvSpPr/>
          <p:nvPr/>
        </p:nvSpPr>
        <p:spPr>
          <a:xfrm rot="0">
            <a:off x="16129820" y="5173660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01" id="101"/>
          <p:cNvSpPr/>
          <p:nvPr/>
        </p:nvSpPr>
        <p:spPr>
          <a:xfrm>
            <a:off x="1696072" y="5657667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2" id="102"/>
          <p:cNvSpPr txBox="true"/>
          <p:nvPr/>
        </p:nvSpPr>
        <p:spPr>
          <a:xfrm rot="0">
            <a:off x="1861117" y="5879621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 Bold"/>
              </a:rPr>
              <a:t>백엔드 기능 구현</a:t>
            </a:r>
          </a:p>
        </p:txBody>
      </p:sp>
      <p:sp>
        <p:nvSpPr>
          <p:cNvPr name="AutoShape 103" id="103"/>
          <p:cNvSpPr/>
          <p:nvPr/>
        </p:nvSpPr>
        <p:spPr>
          <a:xfrm rot="0">
            <a:off x="7817598" y="5834308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04" id="104"/>
          <p:cNvSpPr/>
          <p:nvPr/>
        </p:nvSpPr>
        <p:spPr>
          <a:xfrm rot="0">
            <a:off x="8226075" y="5834308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05" id="105"/>
          <p:cNvSpPr/>
          <p:nvPr/>
        </p:nvSpPr>
        <p:spPr>
          <a:xfrm rot="0">
            <a:off x="8634553" y="5834308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06" id="106"/>
          <p:cNvSpPr/>
          <p:nvPr/>
        </p:nvSpPr>
        <p:spPr>
          <a:xfrm rot="0">
            <a:off x="9043030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07" id="107"/>
          <p:cNvSpPr/>
          <p:nvPr/>
        </p:nvSpPr>
        <p:spPr>
          <a:xfrm rot="0">
            <a:off x="9451507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08" id="108"/>
          <p:cNvSpPr/>
          <p:nvPr/>
        </p:nvSpPr>
        <p:spPr>
          <a:xfrm rot="0">
            <a:off x="10067052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09" id="109"/>
          <p:cNvSpPr/>
          <p:nvPr/>
        </p:nvSpPr>
        <p:spPr>
          <a:xfrm rot="0">
            <a:off x="10475529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10" id="110"/>
          <p:cNvSpPr/>
          <p:nvPr/>
        </p:nvSpPr>
        <p:spPr>
          <a:xfrm rot="0">
            <a:off x="10884007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11" id="111"/>
          <p:cNvSpPr/>
          <p:nvPr/>
        </p:nvSpPr>
        <p:spPr>
          <a:xfrm rot="0">
            <a:off x="11292484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2" id="112"/>
          <p:cNvSpPr/>
          <p:nvPr/>
        </p:nvSpPr>
        <p:spPr>
          <a:xfrm rot="0">
            <a:off x="11700961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3" id="113"/>
          <p:cNvSpPr/>
          <p:nvPr/>
        </p:nvSpPr>
        <p:spPr>
          <a:xfrm rot="0">
            <a:off x="12249983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4" id="114"/>
          <p:cNvSpPr/>
          <p:nvPr/>
        </p:nvSpPr>
        <p:spPr>
          <a:xfrm rot="0">
            <a:off x="12658460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5" id="115"/>
          <p:cNvSpPr/>
          <p:nvPr/>
        </p:nvSpPr>
        <p:spPr>
          <a:xfrm rot="0">
            <a:off x="13066937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6" id="116"/>
          <p:cNvSpPr/>
          <p:nvPr/>
        </p:nvSpPr>
        <p:spPr>
          <a:xfrm rot="0">
            <a:off x="13475414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7" id="117"/>
          <p:cNvSpPr/>
          <p:nvPr/>
        </p:nvSpPr>
        <p:spPr>
          <a:xfrm rot="0">
            <a:off x="13883891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8" id="118"/>
          <p:cNvSpPr/>
          <p:nvPr/>
        </p:nvSpPr>
        <p:spPr>
          <a:xfrm rot="0">
            <a:off x="14495911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9" id="119"/>
          <p:cNvSpPr/>
          <p:nvPr/>
        </p:nvSpPr>
        <p:spPr>
          <a:xfrm rot="0">
            <a:off x="14904389" y="5834308"/>
            <a:ext cx="318027" cy="479245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20" id="120"/>
          <p:cNvSpPr/>
          <p:nvPr/>
        </p:nvSpPr>
        <p:spPr>
          <a:xfrm rot="0">
            <a:off x="15312866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21" id="121"/>
          <p:cNvSpPr/>
          <p:nvPr/>
        </p:nvSpPr>
        <p:spPr>
          <a:xfrm rot="0">
            <a:off x="15721343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22" id="122"/>
          <p:cNvSpPr/>
          <p:nvPr/>
        </p:nvSpPr>
        <p:spPr>
          <a:xfrm rot="0">
            <a:off x="16129820" y="5834308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23" id="123"/>
          <p:cNvSpPr/>
          <p:nvPr/>
        </p:nvSpPr>
        <p:spPr>
          <a:xfrm>
            <a:off x="1696072" y="6318316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4" id="124"/>
          <p:cNvSpPr txBox="true"/>
          <p:nvPr/>
        </p:nvSpPr>
        <p:spPr>
          <a:xfrm rot="0">
            <a:off x="1861117" y="6540269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Aileron Bold"/>
                <a:ea typeface="Aileron Bold"/>
              </a:rPr>
              <a:t>팀별 통합 테스트/ 리허설/ 배포</a:t>
            </a:r>
          </a:p>
        </p:txBody>
      </p:sp>
      <p:sp>
        <p:nvSpPr>
          <p:cNvPr name="AutoShape 125" id="125"/>
          <p:cNvSpPr/>
          <p:nvPr/>
        </p:nvSpPr>
        <p:spPr>
          <a:xfrm rot="0">
            <a:off x="7817598" y="6494957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26" id="126"/>
          <p:cNvSpPr/>
          <p:nvPr/>
        </p:nvSpPr>
        <p:spPr>
          <a:xfrm rot="0">
            <a:off x="8226075" y="6494957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27" id="127"/>
          <p:cNvSpPr/>
          <p:nvPr/>
        </p:nvSpPr>
        <p:spPr>
          <a:xfrm rot="0">
            <a:off x="8634553" y="6494957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28" id="128"/>
          <p:cNvSpPr/>
          <p:nvPr/>
        </p:nvSpPr>
        <p:spPr>
          <a:xfrm rot="0">
            <a:off x="9043030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29" id="129"/>
          <p:cNvSpPr/>
          <p:nvPr/>
        </p:nvSpPr>
        <p:spPr>
          <a:xfrm rot="0">
            <a:off x="9451507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0" id="130"/>
          <p:cNvSpPr/>
          <p:nvPr/>
        </p:nvSpPr>
        <p:spPr>
          <a:xfrm rot="0">
            <a:off x="10067052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1" id="131"/>
          <p:cNvSpPr/>
          <p:nvPr/>
        </p:nvSpPr>
        <p:spPr>
          <a:xfrm rot="0">
            <a:off x="10475529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2" id="132"/>
          <p:cNvSpPr/>
          <p:nvPr/>
        </p:nvSpPr>
        <p:spPr>
          <a:xfrm rot="0">
            <a:off x="10884007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3" id="133"/>
          <p:cNvSpPr/>
          <p:nvPr/>
        </p:nvSpPr>
        <p:spPr>
          <a:xfrm rot="0">
            <a:off x="11292484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4" id="134"/>
          <p:cNvSpPr/>
          <p:nvPr/>
        </p:nvSpPr>
        <p:spPr>
          <a:xfrm rot="0">
            <a:off x="11700961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5" id="135"/>
          <p:cNvSpPr/>
          <p:nvPr/>
        </p:nvSpPr>
        <p:spPr>
          <a:xfrm rot="0">
            <a:off x="12249983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6" id="136"/>
          <p:cNvSpPr/>
          <p:nvPr/>
        </p:nvSpPr>
        <p:spPr>
          <a:xfrm rot="0">
            <a:off x="12658460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7" id="137"/>
          <p:cNvSpPr/>
          <p:nvPr/>
        </p:nvSpPr>
        <p:spPr>
          <a:xfrm rot="0">
            <a:off x="13066937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8" id="138"/>
          <p:cNvSpPr/>
          <p:nvPr/>
        </p:nvSpPr>
        <p:spPr>
          <a:xfrm rot="0">
            <a:off x="13475414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39" id="139"/>
          <p:cNvSpPr/>
          <p:nvPr/>
        </p:nvSpPr>
        <p:spPr>
          <a:xfrm rot="0">
            <a:off x="13883891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40" id="140"/>
          <p:cNvSpPr/>
          <p:nvPr/>
        </p:nvSpPr>
        <p:spPr>
          <a:xfrm rot="0">
            <a:off x="14495911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41" id="141"/>
          <p:cNvSpPr/>
          <p:nvPr/>
        </p:nvSpPr>
        <p:spPr>
          <a:xfrm rot="0">
            <a:off x="14904389" y="6494957"/>
            <a:ext cx="318027" cy="479245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142" id="142"/>
          <p:cNvSpPr/>
          <p:nvPr/>
        </p:nvSpPr>
        <p:spPr>
          <a:xfrm rot="0">
            <a:off x="15312866" y="6494957"/>
            <a:ext cx="318027" cy="479245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143" id="143"/>
          <p:cNvSpPr/>
          <p:nvPr/>
        </p:nvSpPr>
        <p:spPr>
          <a:xfrm rot="0">
            <a:off x="15721343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44" id="144"/>
          <p:cNvSpPr/>
          <p:nvPr/>
        </p:nvSpPr>
        <p:spPr>
          <a:xfrm rot="0">
            <a:off x="16129820" y="6494957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45" id="145"/>
          <p:cNvSpPr/>
          <p:nvPr/>
        </p:nvSpPr>
        <p:spPr>
          <a:xfrm>
            <a:off x="1696072" y="6978964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6" id="146"/>
          <p:cNvSpPr txBox="true"/>
          <p:nvPr/>
        </p:nvSpPr>
        <p:spPr>
          <a:xfrm rot="0">
            <a:off x="1861117" y="7200918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Aileron Bold"/>
                <a:ea typeface="Aileron Bold"/>
              </a:rPr>
              <a:t>버그 및 에러 수정. 개발 완료 (최종)</a:t>
            </a:r>
          </a:p>
        </p:txBody>
      </p:sp>
      <p:sp>
        <p:nvSpPr>
          <p:cNvPr name="AutoShape 147" id="147"/>
          <p:cNvSpPr/>
          <p:nvPr/>
        </p:nvSpPr>
        <p:spPr>
          <a:xfrm rot="0">
            <a:off x="7817598" y="7155606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48" id="148"/>
          <p:cNvSpPr/>
          <p:nvPr/>
        </p:nvSpPr>
        <p:spPr>
          <a:xfrm rot="0">
            <a:off x="8226075" y="7155606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49" id="149"/>
          <p:cNvSpPr/>
          <p:nvPr/>
        </p:nvSpPr>
        <p:spPr>
          <a:xfrm rot="0">
            <a:off x="8634553" y="7155606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50" id="150"/>
          <p:cNvSpPr/>
          <p:nvPr/>
        </p:nvSpPr>
        <p:spPr>
          <a:xfrm rot="0">
            <a:off x="9043030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1" id="151"/>
          <p:cNvSpPr/>
          <p:nvPr/>
        </p:nvSpPr>
        <p:spPr>
          <a:xfrm rot="0">
            <a:off x="9451507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2" id="152"/>
          <p:cNvSpPr/>
          <p:nvPr/>
        </p:nvSpPr>
        <p:spPr>
          <a:xfrm rot="0">
            <a:off x="10067052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3" id="153"/>
          <p:cNvSpPr/>
          <p:nvPr/>
        </p:nvSpPr>
        <p:spPr>
          <a:xfrm rot="0">
            <a:off x="10475529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4" id="154"/>
          <p:cNvSpPr/>
          <p:nvPr/>
        </p:nvSpPr>
        <p:spPr>
          <a:xfrm rot="0">
            <a:off x="10884007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5" id="155"/>
          <p:cNvSpPr/>
          <p:nvPr/>
        </p:nvSpPr>
        <p:spPr>
          <a:xfrm rot="0">
            <a:off x="11292484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6" id="156"/>
          <p:cNvSpPr/>
          <p:nvPr/>
        </p:nvSpPr>
        <p:spPr>
          <a:xfrm rot="0">
            <a:off x="11700961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7" id="157"/>
          <p:cNvSpPr/>
          <p:nvPr/>
        </p:nvSpPr>
        <p:spPr>
          <a:xfrm rot="0">
            <a:off x="12249983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8" id="158"/>
          <p:cNvSpPr/>
          <p:nvPr/>
        </p:nvSpPr>
        <p:spPr>
          <a:xfrm rot="0">
            <a:off x="12658460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9" id="159"/>
          <p:cNvSpPr/>
          <p:nvPr/>
        </p:nvSpPr>
        <p:spPr>
          <a:xfrm rot="0">
            <a:off x="13066937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60" id="160"/>
          <p:cNvSpPr/>
          <p:nvPr/>
        </p:nvSpPr>
        <p:spPr>
          <a:xfrm rot="0">
            <a:off x="13475414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61" id="161"/>
          <p:cNvSpPr/>
          <p:nvPr/>
        </p:nvSpPr>
        <p:spPr>
          <a:xfrm rot="0">
            <a:off x="13883891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62" id="162"/>
          <p:cNvSpPr/>
          <p:nvPr/>
        </p:nvSpPr>
        <p:spPr>
          <a:xfrm rot="0">
            <a:off x="14495911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63" id="163"/>
          <p:cNvSpPr/>
          <p:nvPr/>
        </p:nvSpPr>
        <p:spPr>
          <a:xfrm rot="0">
            <a:off x="14904389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64" id="164"/>
          <p:cNvSpPr/>
          <p:nvPr/>
        </p:nvSpPr>
        <p:spPr>
          <a:xfrm rot="0">
            <a:off x="15312866" y="7155606"/>
            <a:ext cx="318027" cy="479245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165" id="165"/>
          <p:cNvSpPr/>
          <p:nvPr/>
        </p:nvSpPr>
        <p:spPr>
          <a:xfrm rot="0">
            <a:off x="15721343" y="7155606"/>
            <a:ext cx="318027" cy="479245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166" id="166"/>
          <p:cNvSpPr/>
          <p:nvPr/>
        </p:nvSpPr>
        <p:spPr>
          <a:xfrm rot="0">
            <a:off x="16129820" y="7155606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67" id="167"/>
          <p:cNvSpPr/>
          <p:nvPr/>
        </p:nvSpPr>
        <p:spPr>
          <a:xfrm>
            <a:off x="1696072" y="7639613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8" id="168"/>
          <p:cNvSpPr txBox="true"/>
          <p:nvPr/>
        </p:nvSpPr>
        <p:spPr>
          <a:xfrm rot="0">
            <a:off x="1861117" y="7861567"/>
            <a:ext cx="54217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Aileron Bold"/>
                <a:ea typeface="Aileron Bold"/>
              </a:rPr>
              <a:t>AWS 프로젝트 종료보고서 발표/ 시연/ 동료평가</a:t>
            </a:r>
          </a:p>
        </p:txBody>
      </p:sp>
      <p:sp>
        <p:nvSpPr>
          <p:cNvPr name="AutoShape 169" id="169"/>
          <p:cNvSpPr/>
          <p:nvPr/>
        </p:nvSpPr>
        <p:spPr>
          <a:xfrm rot="0">
            <a:off x="7817598" y="7816254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70" id="170"/>
          <p:cNvSpPr/>
          <p:nvPr/>
        </p:nvSpPr>
        <p:spPr>
          <a:xfrm rot="0">
            <a:off x="8226075" y="7816254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71" id="171"/>
          <p:cNvSpPr/>
          <p:nvPr/>
        </p:nvSpPr>
        <p:spPr>
          <a:xfrm rot="0">
            <a:off x="8634553" y="7816254"/>
            <a:ext cx="318027" cy="479245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172" id="172"/>
          <p:cNvSpPr/>
          <p:nvPr/>
        </p:nvSpPr>
        <p:spPr>
          <a:xfrm rot="0">
            <a:off x="9043030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3" id="173"/>
          <p:cNvSpPr/>
          <p:nvPr/>
        </p:nvSpPr>
        <p:spPr>
          <a:xfrm rot="0">
            <a:off x="9451507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4" id="174"/>
          <p:cNvSpPr/>
          <p:nvPr/>
        </p:nvSpPr>
        <p:spPr>
          <a:xfrm rot="0">
            <a:off x="10067052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5" id="175"/>
          <p:cNvSpPr/>
          <p:nvPr/>
        </p:nvSpPr>
        <p:spPr>
          <a:xfrm rot="0">
            <a:off x="10475529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6" id="176"/>
          <p:cNvSpPr/>
          <p:nvPr/>
        </p:nvSpPr>
        <p:spPr>
          <a:xfrm rot="0">
            <a:off x="10884007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7" id="177"/>
          <p:cNvSpPr/>
          <p:nvPr/>
        </p:nvSpPr>
        <p:spPr>
          <a:xfrm rot="0">
            <a:off x="11292484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8" id="178"/>
          <p:cNvSpPr/>
          <p:nvPr/>
        </p:nvSpPr>
        <p:spPr>
          <a:xfrm rot="0">
            <a:off x="11700961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79" id="179"/>
          <p:cNvSpPr/>
          <p:nvPr/>
        </p:nvSpPr>
        <p:spPr>
          <a:xfrm rot="0">
            <a:off x="12249983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0" id="180"/>
          <p:cNvSpPr/>
          <p:nvPr/>
        </p:nvSpPr>
        <p:spPr>
          <a:xfrm rot="0">
            <a:off x="12658460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1" id="181"/>
          <p:cNvSpPr/>
          <p:nvPr/>
        </p:nvSpPr>
        <p:spPr>
          <a:xfrm rot="0">
            <a:off x="13066937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2" id="182"/>
          <p:cNvSpPr/>
          <p:nvPr/>
        </p:nvSpPr>
        <p:spPr>
          <a:xfrm rot="0">
            <a:off x="13475414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3" id="183"/>
          <p:cNvSpPr/>
          <p:nvPr/>
        </p:nvSpPr>
        <p:spPr>
          <a:xfrm rot="0">
            <a:off x="13883891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4" id="184"/>
          <p:cNvSpPr/>
          <p:nvPr/>
        </p:nvSpPr>
        <p:spPr>
          <a:xfrm rot="0">
            <a:off x="14495911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5" id="185"/>
          <p:cNvSpPr/>
          <p:nvPr/>
        </p:nvSpPr>
        <p:spPr>
          <a:xfrm rot="0">
            <a:off x="14904389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6" id="186"/>
          <p:cNvSpPr/>
          <p:nvPr/>
        </p:nvSpPr>
        <p:spPr>
          <a:xfrm rot="0">
            <a:off x="15312866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7" id="187"/>
          <p:cNvSpPr/>
          <p:nvPr/>
        </p:nvSpPr>
        <p:spPr>
          <a:xfrm rot="0">
            <a:off x="15721343" y="7816254"/>
            <a:ext cx="318027" cy="4792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88" id="188"/>
          <p:cNvSpPr/>
          <p:nvPr/>
        </p:nvSpPr>
        <p:spPr>
          <a:xfrm rot="0">
            <a:off x="16129820" y="7816254"/>
            <a:ext cx="318027" cy="479245"/>
          </a:xfrm>
          <a:prstGeom prst="rect">
            <a:avLst/>
          </a:prstGeom>
          <a:solidFill>
            <a:srgbClr val="D754B3"/>
          </a:solidFill>
        </p:spPr>
      </p:sp>
      <p:sp>
        <p:nvSpPr>
          <p:cNvPr name="AutoShape 189" id="189"/>
          <p:cNvSpPr/>
          <p:nvPr/>
        </p:nvSpPr>
        <p:spPr>
          <a:xfrm>
            <a:off x="1696072" y="8300262"/>
            <a:ext cx="5956994" cy="0"/>
          </a:xfrm>
          <a:prstGeom prst="line">
            <a:avLst/>
          </a:prstGeom>
          <a:ln cap="flat" w="95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0" id="190"/>
          <p:cNvSpPr/>
          <p:nvPr/>
        </p:nvSpPr>
        <p:spPr>
          <a:xfrm rot="0">
            <a:off x="9460957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191" id="191"/>
          <p:cNvSpPr/>
          <p:nvPr/>
        </p:nvSpPr>
        <p:spPr>
          <a:xfrm rot="0">
            <a:off x="10071777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192" id="192"/>
          <p:cNvSpPr/>
          <p:nvPr/>
        </p:nvSpPr>
        <p:spPr>
          <a:xfrm rot="0">
            <a:off x="10475529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193" id="193"/>
          <p:cNvSpPr/>
          <p:nvPr/>
        </p:nvSpPr>
        <p:spPr>
          <a:xfrm rot="0">
            <a:off x="10879282" y="4513011"/>
            <a:ext cx="318027" cy="479245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194" id="194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5" id="195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10</a:t>
            </a:r>
          </a:p>
        </p:txBody>
      </p:sp>
    </p:spTree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745175" y="2612704"/>
            <a:ext cx="4072739" cy="5902520"/>
          </a:xfrm>
          <a:custGeom>
            <a:avLst/>
            <a:gdLst/>
            <a:ahLst/>
            <a:cxnLst/>
            <a:rect r="r" b="b" t="t" l="l"/>
            <a:pathLst>
              <a:path h="5902520" w="4072739">
                <a:moveTo>
                  <a:pt x="0" y="0"/>
                </a:moveTo>
                <a:lnTo>
                  <a:pt x="4072738" y="0"/>
                </a:lnTo>
                <a:lnTo>
                  <a:pt x="4072738" y="5902519"/>
                </a:lnTo>
                <a:lnTo>
                  <a:pt x="0" y="5902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87267" y="3682038"/>
            <a:ext cx="12439805" cy="164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ea typeface="210 도시락"/>
              </a:rPr>
              <a:t>와이어 프레임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4379" y="6294671"/>
            <a:ext cx="7691904" cy="181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웹 디자인과 와이어프레임은 </a:t>
            </a:r>
          </a:p>
          <a:p>
            <a:pPr algn="l">
              <a:lnSpc>
                <a:spcPts val="4820"/>
              </a:lnSpc>
            </a:pPr>
            <a:r>
              <a:rPr lang="en-US" sz="3110" spc="-108">
                <a:solidFill>
                  <a:srgbClr val="F3F1E9"/>
                </a:solidFill>
                <a:latin typeface="Nanum Square"/>
                <a:ea typeface="Nanum Square"/>
              </a:rPr>
              <a:t>피그마를 이용하여 다음과 같이 작업하였습니다.</a:t>
            </a:r>
          </a:p>
          <a:p>
            <a:pPr algn="l" marL="0" indent="0" lvl="0">
              <a:lnSpc>
                <a:spcPts val="48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11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7558" y="2854447"/>
            <a:ext cx="3154087" cy="1091067"/>
            <a:chOff x="0" y="0"/>
            <a:chExt cx="1345796" cy="4655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5796" cy="465540"/>
            </a:xfrm>
            <a:custGeom>
              <a:avLst/>
              <a:gdLst/>
              <a:ahLst/>
              <a:cxnLst/>
              <a:rect r="r" b="b" t="t" l="l"/>
              <a:pathLst>
                <a:path h="465540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428722"/>
                  </a:lnTo>
                  <a:cubicBezTo>
                    <a:pt x="1345796" y="449056"/>
                    <a:pt x="1329312" y="465540"/>
                    <a:pt x="1308978" y="465540"/>
                  </a:cubicBezTo>
                  <a:lnTo>
                    <a:pt x="36819" y="465540"/>
                  </a:lnTo>
                  <a:cubicBezTo>
                    <a:pt x="16484" y="465540"/>
                    <a:pt x="0" y="449056"/>
                    <a:pt x="0" y="428722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45796" cy="494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56037" y="3586158"/>
            <a:ext cx="3154087" cy="471027"/>
            <a:chOff x="0" y="0"/>
            <a:chExt cx="1345796" cy="2009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5796" cy="200979"/>
            </a:xfrm>
            <a:custGeom>
              <a:avLst/>
              <a:gdLst/>
              <a:ahLst/>
              <a:cxnLst/>
              <a:rect r="r" b="b" t="t" l="l"/>
              <a:pathLst>
                <a:path h="20097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64161"/>
                  </a:lnTo>
                  <a:cubicBezTo>
                    <a:pt x="1345796" y="184495"/>
                    <a:pt x="1329312" y="200979"/>
                    <a:pt x="1308978" y="200979"/>
                  </a:cubicBezTo>
                  <a:lnTo>
                    <a:pt x="36819" y="200979"/>
                  </a:lnTo>
                  <a:cubicBezTo>
                    <a:pt x="16484" y="200979"/>
                    <a:pt x="0" y="184495"/>
                    <a:pt x="0" y="16416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345796" cy="22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95874" y="3586158"/>
            <a:ext cx="3154087" cy="471027"/>
            <a:chOff x="0" y="0"/>
            <a:chExt cx="1345796" cy="2009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5796" cy="200979"/>
            </a:xfrm>
            <a:custGeom>
              <a:avLst/>
              <a:gdLst/>
              <a:ahLst/>
              <a:cxnLst/>
              <a:rect r="r" b="b" t="t" l="l"/>
              <a:pathLst>
                <a:path h="20097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64161"/>
                  </a:lnTo>
                  <a:cubicBezTo>
                    <a:pt x="1345796" y="184495"/>
                    <a:pt x="1329312" y="200979"/>
                    <a:pt x="1308978" y="200979"/>
                  </a:cubicBezTo>
                  <a:lnTo>
                    <a:pt x="36819" y="200979"/>
                  </a:lnTo>
                  <a:cubicBezTo>
                    <a:pt x="16484" y="200979"/>
                    <a:pt x="0" y="184495"/>
                    <a:pt x="0" y="16416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45796" cy="22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7558" y="4613337"/>
            <a:ext cx="3154087" cy="5323151"/>
            <a:chOff x="0" y="0"/>
            <a:chExt cx="1345796" cy="22712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5796" cy="2271299"/>
            </a:xfrm>
            <a:custGeom>
              <a:avLst/>
              <a:gdLst/>
              <a:ahLst/>
              <a:cxnLst/>
              <a:rect r="r" b="b" t="t" l="l"/>
              <a:pathLst>
                <a:path h="227129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2234481"/>
                  </a:lnTo>
                  <a:cubicBezTo>
                    <a:pt x="1345796" y="2254815"/>
                    <a:pt x="1329312" y="2271299"/>
                    <a:pt x="1308978" y="2271299"/>
                  </a:cubicBezTo>
                  <a:lnTo>
                    <a:pt x="36819" y="2271299"/>
                  </a:lnTo>
                  <a:cubicBezTo>
                    <a:pt x="27054" y="2271299"/>
                    <a:pt x="17689" y="2267420"/>
                    <a:pt x="10784" y="2260516"/>
                  </a:cubicBezTo>
                  <a:cubicBezTo>
                    <a:pt x="3879" y="2253611"/>
                    <a:pt x="0" y="2244246"/>
                    <a:pt x="0" y="223448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45796" cy="229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56037" y="4613337"/>
            <a:ext cx="3154087" cy="5323151"/>
            <a:chOff x="0" y="0"/>
            <a:chExt cx="1345796" cy="22712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5796" cy="2271299"/>
            </a:xfrm>
            <a:custGeom>
              <a:avLst/>
              <a:gdLst/>
              <a:ahLst/>
              <a:cxnLst/>
              <a:rect r="r" b="b" t="t" l="l"/>
              <a:pathLst>
                <a:path h="227129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2234481"/>
                  </a:lnTo>
                  <a:cubicBezTo>
                    <a:pt x="1345796" y="2254815"/>
                    <a:pt x="1329312" y="2271299"/>
                    <a:pt x="1308978" y="2271299"/>
                  </a:cubicBezTo>
                  <a:lnTo>
                    <a:pt x="36819" y="2271299"/>
                  </a:lnTo>
                  <a:cubicBezTo>
                    <a:pt x="27054" y="2271299"/>
                    <a:pt x="17689" y="2267420"/>
                    <a:pt x="10784" y="2260516"/>
                  </a:cubicBezTo>
                  <a:cubicBezTo>
                    <a:pt x="3879" y="2253611"/>
                    <a:pt x="0" y="2244246"/>
                    <a:pt x="0" y="223448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345796" cy="229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95874" y="4613337"/>
            <a:ext cx="3154087" cy="5323151"/>
            <a:chOff x="0" y="0"/>
            <a:chExt cx="1345796" cy="22712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5796" cy="2271299"/>
            </a:xfrm>
            <a:custGeom>
              <a:avLst/>
              <a:gdLst/>
              <a:ahLst/>
              <a:cxnLst/>
              <a:rect r="r" b="b" t="t" l="l"/>
              <a:pathLst>
                <a:path h="227129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2234481"/>
                  </a:lnTo>
                  <a:cubicBezTo>
                    <a:pt x="1345796" y="2254815"/>
                    <a:pt x="1329312" y="2271299"/>
                    <a:pt x="1308978" y="2271299"/>
                  </a:cubicBezTo>
                  <a:lnTo>
                    <a:pt x="36819" y="2271299"/>
                  </a:lnTo>
                  <a:cubicBezTo>
                    <a:pt x="27054" y="2271299"/>
                    <a:pt x="17689" y="2267420"/>
                    <a:pt x="10784" y="2260516"/>
                  </a:cubicBezTo>
                  <a:cubicBezTo>
                    <a:pt x="3879" y="2253611"/>
                    <a:pt x="0" y="2244246"/>
                    <a:pt x="0" y="223448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345796" cy="229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7558" y="4002664"/>
            <a:ext cx="3154087" cy="401122"/>
            <a:chOff x="0" y="0"/>
            <a:chExt cx="1345796" cy="1711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5796" cy="171152"/>
            </a:xfrm>
            <a:custGeom>
              <a:avLst/>
              <a:gdLst/>
              <a:ahLst/>
              <a:cxnLst/>
              <a:rect r="r" b="b" t="t" l="l"/>
              <a:pathLst>
                <a:path h="171152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34334"/>
                  </a:lnTo>
                  <a:cubicBezTo>
                    <a:pt x="1345796" y="154668"/>
                    <a:pt x="1329312" y="171152"/>
                    <a:pt x="1308978" y="171152"/>
                  </a:cubicBezTo>
                  <a:lnTo>
                    <a:pt x="36819" y="171152"/>
                  </a:lnTo>
                  <a:cubicBezTo>
                    <a:pt x="16484" y="171152"/>
                    <a:pt x="0" y="154668"/>
                    <a:pt x="0" y="134334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345796" cy="19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56037" y="4078864"/>
            <a:ext cx="3154087" cy="401122"/>
            <a:chOff x="0" y="0"/>
            <a:chExt cx="1345796" cy="1711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5796" cy="171152"/>
            </a:xfrm>
            <a:custGeom>
              <a:avLst/>
              <a:gdLst/>
              <a:ahLst/>
              <a:cxnLst/>
              <a:rect r="r" b="b" t="t" l="l"/>
              <a:pathLst>
                <a:path h="171152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34334"/>
                  </a:lnTo>
                  <a:cubicBezTo>
                    <a:pt x="1345796" y="154668"/>
                    <a:pt x="1329312" y="171152"/>
                    <a:pt x="1308978" y="171152"/>
                  </a:cubicBezTo>
                  <a:lnTo>
                    <a:pt x="36819" y="171152"/>
                  </a:lnTo>
                  <a:cubicBezTo>
                    <a:pt x="16484" y="171152"/>
                    <a:pt x="0" y="154668"/>
                    <a:pt x="0" y="134334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345796" cy="19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695874" y="4078864"/>
            <a:ext cx="3154087" cy="401122"/>
            <a:chOff x="0" y="0"/>
            <a:chExt cx="1345796" cy="1711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5796" cy="171152"/>
            </a:xfrm>
            <a:custGeom>
              <a:avLst/>
              <a:gdLst/>
              <a:ahLst/>
              <a:cxnLst/>
              <a:rect r="r" b="b" t="t" l="l"/>
              <a:pathLst>
                <a:path h="171152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34334"/>
                  </a:lnTo>
                  <a:cubicBezTo>
                    <a:pt x="1345796" y="154668"/>
                    <a:pt x="1329312" y="171152"/>
                    <a:pt x="1308978" y="171152"/>
                  </a:cubicBezTo>
                  <a:lnTo>
                    <a:pt x="36819" y="171152"/>
                  </a:lnTo>
                  <a:cubicBezTo>
                    <a:pt x="16484" y="171152"/>
                    <a:pt x="0" y="154668"/>
                    <a:pt x="0" y="134334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345796" cy="19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91236" y="1917430"/>
            <a:ext cx="1006732" cy="100673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29715" y="2631029"/>
            <a:ext cx="1006732" cy="100673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769552" y="2631029"/>
            <a:ext cx="1006732" cy="1006732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45379" y="3513567"/>
            <a:ext cx="2721986" cy="54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3"/>
              </a:lnSpc>
            </a:pPr>
            <a:r>
              <a:rPr lang="en-US" sz="2041">
                <a:solidFill>
                  <a:srgbClr val="FFFFFF"/>
                </a:solidFill>
                <a:latin typeface="210 도시락"/>
              </a:rPr>
              <a:t>PROJECT MANAGER</a:t>
            </a:r>
          </a:p>
          <a:p>
            <a:pPr algn="ctr">
              <a:lnSpc>
                <a:spcPts val="2143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49659" y="4156555"/>
            <a:ext cx="2289885" cy="33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"/>
              </a:lnSpc>
            </a:pPr>
            <a:r>
              <a:rPr lang="en-US" sz="1241">
                <a:solidFill>
                  <a:srgbClr val="292626"/>
                </a:solidFill>
                <a:latin typeface="Montserrat Classic Bold"/>
              </a:rPr>
              <a:t>BACK END &amp; FRONT END</a:t>
            </a:r>
          </a:p>
          <a:p>
            <a:pPr algn="ctr">
              <a:lnSpc>
                <a:spcPts val="1303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4688138" y="4212750"/>
            <a:ext cx="2289885" cy="33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"/>
              </a:lnSpc>
            </a:pPr>
            <a:r>
              <a:rPr lang="en-US" sz="1241">
                <a:solidFill>
                  <a:srgbClr val="FFFFFF"/>
                </a:solidFill>
                <a:latin typeface="Montserrat Classic Bold"/>
              </a:rPr>
              <a:t>BACK END &amp; FRONT END</a:t>
            </a:r>
          </a:p>
          <a:p>
            <a:pPr algn="ctr">
              <a:lnSpc>
                <a:spcPts val="1303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8127975" y="4212750"/>
            <a:ext cx="2289885" cy="33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"/>
              </a:lnSpc>
            </a:pPr>
            <a:r>
              <a:rPr lang="en-US" sz="1241">
                <a:solidFill>
                  <a:srgbClr val="FFFFFF"/>
                </a:solidFill>
                <a:latin typeface="Montserrat Classic Bold"/>
              </a:rPr>
              <a:t>BACK END &amp; FRONT END</a:t>
            </a:r>
          </a:p>
          <a:p>
            <a:pPr algn="ctr">
              <a:lnSpc>
                <a:spcPts val="130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588349" y="2919983"/>
            <a:ext cx="1612505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15">
                <a:solidFill>
                  <a:srgbClr val="FFFFFF"/>
                </a:solidFill>
                <a:ea typeface="210 도시락"/>
              </a:rPr>
              <a:t>김 의 현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026828" y="3580612"/>
            <a:ext cx="1612505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15">
                <a:solidFill>
                  <a:srgbClr val="FFFFFF"/>
                </a:solidFill>
                <a:ea typeface="210 도시락"/>
              </a:rPr>
              <a:t>공 민 식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66665" y="3580612"/>
            <a:ext cx="1612505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15">
                <a:solidFill>
                  <a:srgbClr val="FFFFFF"/>
                </a:solidFill>
                <a:ea typeface="210 도시락"/>
              </a:rPr>
              <a:t>김 동 주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31913" y="5085017"/>
            <a:ext cx="2925378" cy="13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요구사항 정의서 작성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ERD설계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와이어프레임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4370392" y="5480112"/>
            <a:ext cx="2925378" cy="13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요구사항 정의서 작성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ERD설계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와이어프레임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7810229" y="5480112"/>
            <a:ext cx="2925378" cy="13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요구사항 정의서 작성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구체적인 디자인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와이어프레임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713490" y="6938265"/>
            <a:ext cx="3324124" cy="28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로그인, 회원가입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ID/PW 찾기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회원정보수정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관리자 상품등록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상품 배너관리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메인페이지 상품조회/검색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마이페이지 주문조회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4370392" y="7862252"/>
            <a:ext cx="2925378" cy="13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상품결제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환불 페이지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관리자 환불 관리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7810229" y="7862252"/>
            <a:ext cx="2925378" cy="13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공지사항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서비스 문의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장바구니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883528" y="449724"/>
            <a:ext cx="3372509" cy="70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7"/>
              </a:lnSpc>
            </a:pPr>
            <a:r>
              <a:rPr lang="en-US" sz="3991">
                <a:solidFill>
                  <a:srgbClr val="C6C6C6"/>
                </a:solidFill>
                <a:ea typeface="210 도시락"/>
              </a:rPr>
              <a:t>개인 역할 분담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1972721" y="1987145"/>
            <a:ext cx="867302" cy="867302"/>
          </a:xfrm>
          <a:custGeom>
            <a:avLst/>
            <a:gdLst/>
            <a:ahLst/>
            <a:cxnLst/>
            <a:rect r="r" b="b" t="t" l="l"/>
            <a:pathLst>
              <a:path h="867302" w="867302">
                <a:moveTo>
                  <a:pt x="0" y="0"/>
                </a:moveTo>
                <a:lnTo>
                  <a:pt x="867303" y="0"/>
                </a:lnTo>
                <a:lnTo>
                  <a:pt x="867303" y="867302"/>
                </a:lnTo>
                <a:lnTo>
                  <a:pt x="0" y="86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3" id="53"/>
          <p:cNvSpPr/>
          <p:nvPr/>
        </p:nvSpPr>
        <p:spPr>
          <a:xfrm flipV="true">
            <a:off x="1131881" y="6500115"/>
            <a:ext cx="2561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4570360" y="7255862"/>
            <a:ext cx="2561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V="true">
            <a:off x="8010197" y="7255862"/>
            <a:ext cx="2561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6" id="56"/>
          <p:cNvGrpSpPr/>
          <p:nvPr/>
        </p:nvGrpSpPr>
        <p:grpSpPr>
          <a:xfrm rot="0">
            <a:off x="11135712" y="3586158"/>
            <a:ext cx="3154087" cy="471027"/>
            <a:chOff x="0" y="0"/>
            <a:chExt cx="1345796" cy="20097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345796" cy="200979"/>
            </a:xfrm>
            <a:custGeom>
              <a:avLst/>
              <a:gdLst/>
              <a:ahLst/>
              <a:cxnLst/>
              <a:rect r="r" b="b" t="t" l="l"/>
              <a:pathLst>
                <a:path h="20097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64161"/>
                  </a:lnTo>
                  <a:cubicBezTo>
                    <a:pt x="1345796" y="184495"/>
                    <a:pt x="1329312" y="200979"/>
                    <a:pt x="1308978" y="200979"/>
                  </a:cubicBezTo>
                  <a:lnTo>
                    <a:pt x="36819" y="200979"/>
                  </a:lnTo>
                  <a:cubicBezTo>
                    <a:pt x="16484" y="200979"/>
                    <a:pt x="0" y="184495"/>
                    <a:pt x="0" y="16416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1345796" cy="22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1135712" y="4613337"/>
            <a:ext cx="3154087" cy="5323151"/>
            <a:chOff x="0" y="0"/>
            <a:chExt cx="1345796" cy="227129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345796" cy="2271299"/>
            </a:xfrm>
            <a:custGeom>
              <a:avLst/>
              <a:gdLst/>
              <a:ahLst/>
              <a:cxnLst/>
              <a:rect r="r" b="b" t="t" l="l"/>
              <a:pathLst>
                <a:path h="227129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2234481"/>
                  </a:lnTo>
                  <a:cubicBezTo>
                    <a:pt x="1345796" y="2254815"/>
                    <a:pt x="1329312" y="2271299"/>
                    <a:pt x="1308978" y="2271299"/>
                  </a:cubicBezTo>
                  <a:lnTo>
                    <a:pt x="36819" y="2271299"/>
                  </a:lnTo>
                  <a:cubicBezTo>
                    <a:pt x="27054" y="2271299"/>
                    <a:pt x="17689" y="2267420"/>
                    <a:pt x="10784" y="2260516"/>
                  </a:cubicBezTo>
                  <a:cubicBezTo>
                    <a:pt x="3879" y="2253611"/>
                    <a:pt x="0" y="2244246"/>
                    <a:pt x="0" y="223448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345796" cy="229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1135712" y="4078864"/>
            <a:ext cx="3154087" cy="401122"/>
            <a:chOff x="0" y="0"/>
            <a:chExt cx="1345796" cy="17115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45796" cy="171152"/>
            </a:xfrm>
            <a:custGeom>
              <a:avLst/>
              <a:gdLst/>
              <a:ahLst/>
              <a:cxnLst/>
              <a:rect r="r" b="b" t="t" l="l"/>
              <a:pathLst>
                <a:path h="171152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34334"/>
                  </a:lnTo>
                  <a:cubicBezTo>
                    <a:pt x="1345796" y="154668"/>
                    <a:pt x="1329312" y="171152"/>
                    <a:pt x="1308978" y="171152"/>
                  </a:cubicBezTo>
                  <a:lnTo>
                    <a:pt x="36819" y="171152"/>
                  </a:lnTo>
                  <a:cubicBezTo>
                    <a:pt x="16484" y="171152"/>
                    <a:pt x="0" y="154668"/>
                    <a:pt x="0" y="134334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1345796" cy="19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209389" y="2631029"/>
            <a:ext cx="1006732" cy="1006732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1567813" y="4212750"/>
            <a:ext cx="2289885" cy="33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"/>
              </a:lnSpc>
            </a:pPr>
            <a:r>
              <a:rPr lang="en-US" sz="1241">
                <a:solidFill>
                  <a:srgbClr val="FFFFFF"/>
                </a:solidFill>
                <a:latin typeface="Montserrat Classic Bold"/>
              </a:rPr>
              <a:t>BACK END &amp; FRONT END</a:t>
            </a:r>
          </a:p>
          <a:p>
            <a:pPr algn="ctr">
              <a:lnSpc>
                <a:spcPts val="1303"/>
              </a:lnSpc>
            </a:pPr>
          </a:p>
        </p:txBody>
      </p:sp>
      <p:sp>
        <p:nvSpPr>
          <p:cNvPr name="TextBox 69" id="69"/>
          <p:cNvSpPr txBox="true"/>
          <p:nvPr/>
        </p:nvSpPr>
        <p:spPr>
          <a:xfrm rot="0">
            <a:off x="11906503" y="3580612"/>
            <a:ext cx="1612505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15">
                <a:solidFill>
                  <a:srgbClr val="FFFFFF"/>
                </a:solidFill>
                <a:ea typeface="210 도시락"/>
              </a:rPr>
              <a:t>하 유 정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250067" y="5105400"/>
            <a:ext cx="2925378" cy="174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요구사항 정의서 작성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ERD설계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와이어프레임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71" id="71"/>
          <p:cNvSpPr txBox="true"/>
          <p:nvPr/>
        </p:nvSpPr>
        <p:spPr>
          <a:xfrm rot="0">
            <a:off x="11250067" y="7576535"/>
            <a:ext cx="2925378" cy="210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주문 시스템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상품 상세페이지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리뷰/Q&amp;A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관리자 주문 관리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관리자 상품조회/수정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AutoShape 72" id="72"/>
          <p:cNvSpPr/>
          <p:nvPr/>
        </p:nvSpPr>
        <p:spPr>
          <a:xfrm flipV="true">
            <a:off x="11450034" y="7255862"/>
            <a:ext cx="2561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3" id="73"/>
          <p:cNvGrpSpPr/>
          <p:nvPr/>
        </p:nvGrpSpPr>
        <p:grpSpPr>
          <a:xfrm rot="0">
            <a:off x="14575549" y="3586158"/>
            <a:ext cx="3154087" cy="471027"/>
            <a:chOff x="0" y="0"/>
            <a:chExt cx="1345796" cy="20097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345796" cy="200979"/>
            </a:xfrm>
            <a:custGeom>
              <a:avLst/>
              <a:gdLst/>
              <a:ahLst/>
              <a:cxnLst/>
              <a:rect r="r" b="b" t="t" l="l"/>
              <a:pathLst>
                <a:path h="20097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64161"/>
                  </a:lnTo>
                  <a:cubicBezTo>
                    <a:pt x="1345796" y="184495"/>
                    <a:pt x="1329312" y="200979"/>
                    <a:pt x="1308978" y="200979"/>
                  </a:cubicBezTo>
                  <a:lnTo>
                    <a:pt x="36819" y="200979"/>
                  </a:lnTo>
                  <a:cubicBezTo>
                    <a:pt x="16484" y="200979"/>
                    <a:pt x="0" y="184495"/>
                    <a:pt x="0" y="16416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1345796" cy="22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4575549" y="4613337"/>
            <a:ext cx="3154087" cy="5323151"/>
            <a:chOff x="0" y="0"/>
            <a:chExt cx="1345796" cy="2271299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345796" cy="2271299"/>
            </a:xfrm>
            <a:custGeom>
              <a:avLst/>
              <a:gdLst/>
              <a:ahLst/>
              <a:cxnLst/>
              <a:rect r="r" b="b" t="t" l="l"/>
              <a:pathLst>
                <a:path h="2271299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2234481"/>
                  </a:lnTo>
                  <a:cubicBezTo>
                    <a:pt x="1345796" y="2254815"/>
                    <a:pt x="1329312" y="2271299"/>
                    <a:pt x="1308978" y="2271299"/>
                  </a:cubicBezTo>
                  <a:lnTo>
                    <a:pt x="36819" y="2271299"/>
                  </a:lnTo>
                  <a:cubicBezTo>
                    <a:pt x="27054" y="2271299"/>
                    <a:pt x="17689" y="2267420"/>
                    <a:pt x="10784" y="2260516"/>
                  </a:cubicBezTo>
                  <a:cubicBezTo>
                    <a:pt x="3879" y="2253611"/>
                    <a:pt x="0" y="2244246"/>
                    <a:pt x="0" y="2234481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1345796" cy="229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4575549" y="4078864"/>
            <a:ext cx="3154087" cy="401122"/>
            <a:chOff x="0" y="0"/>
            <a:chExt cx="1345796" cy="17115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345796" cy="171152"/>
            </a:xfrm>
            <a:custGeom>
              <a:avLst/>
              <a:gdLst/>
              <a:ahLst/>
              <a:cxnLst/>
              <a:rect r="r" b="b" t="t" l="l"/>
              <a:pathLst>
                <a:path h="171152" w="1345796">
                  <a:moveTo>
                    <a:pt x="36819" y="0"/>
                  </a:moveTo>
                  <a:lnTo>
                    <a:pt x="1308978" y="0"/>
                  </a:lnTo>
                  <a:cubicBezTo>
                    <a:pt x="1329312" y="0"/>
                    <a:pt x="1345796" y="16484"/>
                    <a:pt x="1345796" y="36819"/>
                  </a:cubicBezTo>
                  <a:lnTo>
                    <a:pt x="1345796" y="134334"/>
                  </a:lnTo>
                  <a:cubicBezTo>
                    <a:pt x="1345796" y="154668"/>
                    <a:pt x="1329312" y="171152"/>
                    <a:pt x="1308978" y="171152"/>
                  </a:cubicBezTo>
                  <a:lnTo>
                    <a:pt x="36819" y="171152"/>
                  </a:lnTo>
                  <a:cubicBezTo>
                    <a:pt x="16484" y="171152"/>
                    <a:pt x="0" y="154668"/>
                    <a:pt x="0" y="134334"/>
                  </a:cubicBezTo>
                  <a:lnTo>
                    <a:pt x="0" y="36819"/>
                  </a:lnTo>
                  <a:cubicBezTo>
                    <a:pt x="0" y="16484"/>
                    <a:pt x="16484" y="0"/>
                    <a:pt x="368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28575"/>
              <a:ext cx="1345796" cy="19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5649227" y="2631029"/>
            <a:ext cx="1006732" cy="1006732"/>
            <a:chOff x="0" y="0"/>
            <a:chExt cx="8128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4" id="8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5" id="85"/>
          <p:cNvSpPr txBox="true"/>
          <p:nvPr/>
        </p:nvSpPr>
        <p:spPr>
          <a:xfrm rot="0">
            <a:off x="15007650" y="4212750"/>
            <a:ext cx="2289885" cy="33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"/>
              </a:lnSpc>
            </a:pPr>
            <a:r>
              <a:rPr lang="en-US" sz="1241">
                <a:solidFill>
                  <a:srgbClr val="FFFFFF"/>
                </a:solidFill>
                <a:latin typeface="Montserrat Classic Bold"/>
              </a:rPr>
              <a:t>FRONT END</a:t>
            </a:r>
          </a:p>
          <a:p>
            <a:pPr algn="ctr">
              <a:lnSpc>
                <a:spcPts val="1303"/>
              </a:lnSpc>
            </a:pPr>
          </a:p>
        </p:txBody>
      </p:sp>
      <p:sp>
        <p:nvSpPr>
          <p:cNvPr name="TextBox 86" id="86"/>
          <p:cNvSpPr txBox="true"/>
          <p:nvPr/>
        </p:nvSpPr>
        <p:spPr>
          <a:xfrm rot="0">
            <a:off x="15346340" y="3580612"/>
            <a:ext cx="1612505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15">
                <a:solidFill>
                  <a:srgbClr val="FFFFFF"/>
                </a:solidFill>
                <a:ea typeface="210 도시락"/>
              </a:rPr>
              <a:t>김 지 영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4689904" y="5480112"/>
            <a:ext cx="2925378" cy="13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요구사항 정의서 작성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구체적인 디자인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와이어프레임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88" id="88"/>
          <p:cNvSpPr txBox="true"/>
          <p:nvPr/>
        </p:nvSpPr>
        <p:spPr>
          <a:xfrm rot="0">
            <a:off x="14689904" y="7862252"/>
            <a:ext cx="2925378" cy="174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메인페이지 프론트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ea typeface="210 도시락"/>
              </a:rPr>
              <a:t>마이페이지 프론트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  <a:ea typeface="210 도시락"/>
              </a:rPr>
              <a:t>상품/ 검색 프론트</a:t>
            </a:r>
          </a:p>
          <a:p>
            <a:pPr algn="l" marL="438768" indent="-219384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292626"/>
                </a:solidFill>
                <a:latin typeface="210 도시락"/>
              </a:rPr>
              <a:t>NAV &amp; FOOTER</a:t>
            </a: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AutoShape 89" id="89"/>
          <p:cNvSpPr/>
          <p:nvPr/>
        </p:nvSpPr>
        <p:spPr>
          <a:xfrm flipV="true">
            <a:off x="14889871" y="7255862"/>
            <a:ext cx="2561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0" id="90"/>
          <p:cNvGrpSpPr/>
          <p:nvPr/>
        </p:nvGrpSpPr>
        <p:grpSpPr>
          <a:xfrm rot="0">
            <a:off x="2983375" y="2188992"/>
            <a:ext cx="873916" cy="442038"/>
            <a:chOff x="0" y="0"/>
            <a:chExt cx="1360284" cy="688049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360284" cy="688049"/>
            </a:xfrm>
            <a:custGeom>
              <a:avLst/>
              <a:gdLst/>
              <a:ahLst/>
              <a:cxnLst/>
              <a:rect r="r" b="b" t="t" l="l"/>
              <a:pathLst>
                <a:path h="688049" w="1360284">
                  <a:moveTo>
                    <a:pt x="0" y="0"/>
                  </a:moveTo>
                  <a:lnTo>
                    <a:pt x="1360284" y="0"/>
                  </a:lnTo>
                  <a:lnTo>
                    <a:pt x="1360284" y="688049"/>
                  </a:lnTo>
                  <a:lnTo>
                    <a:pt x="0" y="688049"/>
                  </a:lnTo>
                  <a:close/>
                </a:path>
              </a:pathLst>
            </a:custGeom>
            <a:solidFill>
              <a:srgbClr val="F65828"/>
            </a:solidFill>
          </p:spPr>
        </p:sp>
      </p:grpSp>
      <p:sp>
        <p:nvSpPr>
          <p:cNvPr name="TextBox 92" id="92"/>
          <p:cNvSpPr txBox="true"/>
          <p:nvPr/>
        </p:nvSpPr>
        <p:spPr>
          <a:xfrm rot="0">
            <a:off x="3030367" y="2279681"/>
            <a:ext cx="779931" cy="23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17">
                <a:solidFill>
                  <a:srgbClr val="FFFFFF"/>
                </a:solidFill>
                <a:latin typeface="Montserrat Bold"/>
              </a:rPr>
              <a:t>LEADER</a:t>
            </a:r>
          </a:p>
        </p:txBody>
      </p:sp>
      <p:sp>
        <p:nvSpPr>
          <p:cNvPr name="Freeform 93" id="93"/>
          <p:cNvSpPr/>
          <p:nvPr/>
        </p:nvSpPr>
        <p:spPr>
          <a:xfrm flipH="false" flipV="false" rot="0">
            <a:off x="8851047" y="2710300"/>
            <a:ext cx="848192" cy="848192"/>
          </a:xfrm>
          <a:custGeom>
            <a:avLst/>
            <a:gdLst/>
            <a:ahLst/>
            <a:cxnLst/>
            <a:rect r="r" b="b" t="t" l="l"/>
            <a:pathLst>
              <a:path h="848192" w="848192">
                <a:moveTo>
                  <a:pt x="0" y="0"/>
                </a:moveTo>
                <a:lnTo>
                  <a:pt x="848192" y="0"/>
                </a:lnTo>
                <a:lnTo>
                  <a:pt x="848192" y="848191"/>
                </a:lnTo>
                <a:lnTo>
                  <a:pt x="0" y="848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5415486" y="2723301"/>
            <a:ext cx="835190" cy="835190"/>
          </a:xfrm>
          <a:custGeom>
            <a:avLst/>
            <a:gdLst/>
            <a:ahLst/>
            <a:cxnLst/>
            <a:rect r="r" b="b" t="t" l="l"/>
            <a:pathLst>
              <a:path h="835190" w="835190">
                <a:moveTo>
                  <a:pt x="0" y="0"/>
                </a:moveTo>
                <a:lnTo>
                  <a:pt x="835190" y="0"/>
                </a:lnTo>
                <a:lnTo>
                  <a:pt x="835190" y="835190"/>
                </a:lnTo>
                <a:lnTo>
                  <a:pt x="0" y="83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12290884" y="2714237"/>
            <a:ext cx="844255" cy="844255"/>
          </a:xfrm>
          <a:custGeom>
            <a:avLst/>
            <a:gdLst/>
            <a:ahLst/>
            <a:cxnLst/>
            <a:rect r="r" b="b" t="t" l="l"/>
            <a:pathLst>
              <a:path h="844255" w="844255">
                <a:moveTo>
                  <a:pt x="0" y="0"/>
                </a:moveTo>
                <a:lnTo>
                  <a:pt x="844255" y="0"/>
                </a:lnTo>
                <a:lnTo>
                  <a:pt x="844255" y="844254"/>
                </a:lnTo>
                <a:lnTo>
                  <a:pt x="0" y="84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15718549" y="2705730"/>
            <a:ext cx="880428" cy="880428"/>
          </a:xfrm>
          <a:custGeom>
            <a:avLst/>
            <a:gdLst/>
            <a:ahLst/>
            <a:cxnLst/>
            <a:rect r="r" b="b" t="t" l="l"/>
            <a:pathLst>
              <a:path h="880428" w="880428">
                <a:moveTo>
                  <a:pt x="0" y="0"/>
                </a:moveTo>
                <a:lnTo>
                  <a:pt x="880428" y="0"/>
                </a:lnTo>
                <a:lnTo>
                  <a:pt x="880428" y="880428"/>
                </a:lnTo>
                <a:lnTo>
                  <a:pt x="0" y="880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66528" y="1556912"/>
            <a:ext cx="11541652" cy="8358481"/>
          </a:xfrm>
          <a:custGeom>
            <a:avLst/>
            <a:gdLst/>
            <a:ahLst/>
            <a:cxnLst/>
            <a:rect r="r" b="b" t="t" l="l"/>
            <a:pathLst>
              <a:path h="8358481" w="11541652">
                <a:moveTo>
                  <a:pt x="0" y="0"/>
                </a:moveTo>
                <a:lnTo>
                  <a:pt x="11541651" y="0"/>
                </a:lnTo>
                <a:lnTo>
                  <a:pt x="11541651" y="8358481"/>
                </a:lnTo>
                <a:lnTo>
                  <a:pt x="0" y="83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89091" y="3144236"/>
            <a:ext cx="3921150" cy="6771157"/>
          </a:xfrm>
          <a:custGeom>
            <a:avLst/>
            <a:gdLst/>
            <a:ahLst/>
            <a:cxnLst/>
            <a:rect r="r" b="b" t="t" l="l"/>
            <a:pathLst>
              <a:path h="6771157" w="3921150">
                <a:moveTo>
                  <a:pt x="0" y="0"/>
                </a:moveTo>
                <a:lnTo>
                  <a:pt x="3921151" y="0"/>
                </a:lnTo>
                <a:lnTo>
                  <a:pt x="3921151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0385" y="611042"/>
            <a:ext cx="5078509" cy="11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피그마 -와이어 프레임 (1)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96021" y="2049120"/>
            <a:ext cx="6976369" cy="4749549"/>
          </a:xfrm>
          <a:custGeom>
            <a:avLst/>
            <a:gdLst/>
            <a:ahLst/>
            <a:cxnLst/>
            <a:rect r="r" b="b" t="t" l="l"/>
            <a:pathLst>
              <a:path h="4749549" w="6976369">
                <a:moveTo>
                  <a:pt x="0" y="0"/>
                </a:moveTo>
                <a:lnTo>
                  <a:pt x="6976369" y="0"/>
                </a:lnTo>
                <a:lnTo>
                  <a:pt x="6976369" y="4749549"/>
                </a:lnTo>
                <a:lnTo>
                  <a:pt x="0" y="474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13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06852" y="2049120"/>
            <a:ext cx="9685128" cy="4749549"/>
          </a:xfrm>
          <a:custGeom>
            <a:avLst/>
            <a:gdLst/>
            <a:ahLst/>
            <a:cxnLst/>
            <a:rect r="r" b="b" t="t" l="l"/>
            <a:pathLst>
              <a:path h="4749549" w="9685128">
                <a:moveTo>
                  <a:pt x="0" y="0"/>
                </a:moveTo>
                <a:lnTo>
                  <a:pt x="9685127" y="0"/>
                </a:lnTo>
                <a:lnTo>
                  <a:pt x="9685127" y="4749549"/>
                </a:lnTo>
                <a:lnTo>
                  <a:pt x="0" y="474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8008" y="7112994"/>
            <a:ext cx="4724413" cy="2721672"/>
          </a:xfrm>
          <a:custGeom>
            <a:avLst/>
            <a:gdLst/>
            <a:ahLst/>
            <a:cxnLst/>
            <a:rect r="r" b="b" t="t" l="l"/>
            <a:pathLst>
              <a:path h="2721672" w="4724413">
                <a:moveTo>
                  <a:pt x="0" y="0"/>
                </a:moveTo>
                <a:lnTo>
                  <a:pt x="4724413" y="0"/>
                </a:lnTo>
                <a:lnTo>
                  <a:pt x="4724413" y="2721673"/>
                </a:lnTo>
                <a:lnTo>
                  <a:pt x="0" y="272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00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0780" y="7112994"/>
            <a:ext cx="4724413" cy="2721672"/>
          </a:xfrm>
          <a:custGeom>
            <a:avLst/>
            <a:gdLst/>
            <a:ahLst/>
            <a:cxnLst/>
            <a:rect r="r" b="b" t="t" l="l"/>
            <a:pathLst>
              <a:path h="2721672" w="4724413">
                <a:moveTo>
                  <a:pt x="0" y="0"/>
                </a:moveTo>
                <a:lnTo>
                  <a:pt x="4724413" y="0"/>
                </a:lnTo>
                <a:lnTo>
                  <a:pt x="4724413" y="2721673"/>
                </a:lnTo>
                <a:lnTo>
                  <a:pt x="0" y="2721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000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0385" y="611042"/>
            <a:ext cx="5078509" cy="11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797979"/>
                </a:solidFill>
                <a:latin typeface="210 도시락"/>
                <a:ea typeface="210 도시락"/>
              </a:rPr>
              <a:t>피그마 -와이어 프레임 (2)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58129" y="3881216"/>
            <a:ext cx="16129871" cy="32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6"/>
              </a:lnSpc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프로젝트 성과 및</a:t>
            </a:r>
          </a:p>
          <a:p>
            <a:pPr algn="l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개발 역량 강화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025091" y="2042662"/>
            <a:ext cx="5043708" cy="5659139"/>
          </a:xfrm>
          <a:custGeom>
            <a:avLst/>
            <a:gdLst/>
            <a:ahLst/>
            <a:cxnLst/>
            <a:rect r="r" b="b" t="t" l="l"/>
            <a:pathLst>
              <a:path h="5659139" w="5043708">
                <a:moveTo>
                  <a:pt x="0" y="0"/>
                </a:moveTo>
                <a:lnTo>
                  <a:pt x="5043707" y="0"/>
                </a:lnTo>
                <a:lnTo>
                  <a:pt x="5043707" y="5659139"/>
                </a:lnTo>
                <a:lnTo>
                  <a:pt x="0" y="5659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12</a:t>
            </a:r>
          </a:p>
        </p:txBody>
      </p:sp>
    </p:spTree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3789" y="2746173"/>
            <a:ext cx="2754769" cy="3421973"/>
            <a:chOff x="0" y="0"/>
            <a:chExt cx="3673025" cy="456263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2925147" y="2822373"/>
            <a:ext cx="2653673" cy="3280781"/>
            <a:chOff x="0" y="0"/>
            <a:chExt cx="698910" cy="864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910" cy="864074"/>
            </a:xfrm>
            <a:custGeom>
              <a:avLst/>
              <a:gdLst/>
              <a:ahLst/>
              <a:cxnLst/>
              <a:rect r="r" b="b" t="t" l="l"/>
              <a:pathLst>
                <a:path h="864074" w="698910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98910" cy="92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6091946"/>
            <a:ext cx="2756361" cy="3421973"/>
            <a:chOff x="0" y="0"/>
            <a:chExt cx="3675148" cy="4562630"/>
          </a:xfrm>
        </p:grpSpPr>
        <p:grpSp>
          <p:nvGrpSpPr>
            <p:cNvPr name="Group 14" id="14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5271FF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148775" y="101600"/>
              <a:ext cx="1526374" cy="4355580"/>
              <a:chOff x="0" y="0"/>
              <a:chExt cx="301506" cy="8603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sp>
        <p:nvSpPr>
          <p:cNvPr name="AutoShape 20" id="20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2909197" y="6130046"/>
            <a:ext cx="0" cy="830763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>
            <a:off x="7248894" y="6130046"/>
            <a:ext cx="0" cy="830763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>
            <a:off x="11588591" y="6130046"/>
            <a:ext cx="0" cy="830763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5926178" y="6130046"/>
            <a:ext cx="0" cy="830763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1028700" y="3922184"/>
            <a:ext cx="3146962" cy="1378486"/>
            <a:chOff x="0" y="0"/>
            <a:chExt cx="4195949" cy="1837981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1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00523"/>
              <a:ext cx="4195949" cy="103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고객 요구사항 분석 능력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및 개발 능력 향상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06672" y="3922184"/>
            <a:ext cx="3146962" cy="1378486"/>
            <a:chOff x="0" y="0"/>
            <a:chExt cx="4195949" cy="1837981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2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800523"/>
              <a:ext cx="4195949" cy="103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  <a:ea typeface="Aileron"/>
                </a:rPr>
                <a:t>문제 해결 /  기획 능력 /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팀 커뮤니케이션 향상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584644" y="3922184"/>
            <a:ext cx="3280312" cy="2197537"/>
            <a:chOff x="0" y="0"/>
            <a:chExt cx="4373749" cy="2930049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43737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3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800523"/>
              <a:ext cx="4373749" cy="212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  <a:ea typeface="Aileron"/>
                </a:rPr>
                <a:t>파편화된 지식 결합,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다양한 라이브러리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  <a:ea typeface="Aileron"/>
                </a:rPr>
                <a:t> 활용법 습득</a:t>
              </a:r>
            </a:p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29291" y="3922184"/>
            <a:ext cx="3280312" cy="2197537"/>
            <a:chOff x="0" y="0"/>
            <a:chExt cx="4373749" cy="2930049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28575"/>
              <a:ext cx="43737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4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800523"/>
              <a:ext cx="4373749" cy="212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웹 프로그래밍 능력 및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데이터 베이스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구조 이해 향상</a:t>
              </a:r>
            </a:p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35716" y="7398994"/>
            <a:ext cx="3146962" cy="1378486"/>
            <a:chOff x="0" y="0"/>
            <a:chExt cx="4195949" cy="1837981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5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800523"/>
              <a:ext cx="4195949" cy="103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데이터 가공에 따른 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로직 고도화 스킬 향상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675413" y="7398994"/>
            <a:ext cx="3146962" cy="1378486"/>
            <a:chOff x="0" y="0"/>
            <a:chExt cx="4195949" cy="1837981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6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800523"/>
              <a:ext cx="4195949" cy="103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  <a:ea typeface="Aileron"/>
                </a:rPr>
                <a:t>서버&amp;클라이언트 통신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활용 스킬 향상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015110" y="7398994"/>
            <a:ext cx="3146962" cy="1788011"/>
            <a:chOff x="0" y="0"/>
            <a:chExt cx="4195949" cy="2384015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7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800523"/>
              <a:ext cx="4195949" cy="1583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  <a:ea typeface="Aileron"/>
                </a:rPr>
                <a:t>MVC 패턴 및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  <a:ea typeface="Aileron"/>
                </a:rPr>
                <a:t>CRUD 기능의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이해 및 숙달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352697" y="7398994"/>
            <a:ext cx="3146962" cy="1378486"/>
            <a:chOff x="0" y="0"/>
            <a:chExt cx="4195949" cy="1837981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8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800523"/>
              <a:ext cx="4195949" cy="103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대인 관계 능력 및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ea typeface="Aileron"/>
                </a:rPr>
                <a:t>협업 능력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12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170385" y="611042"/>
            <a:ext cx="5078509" cy="11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548" spc="-159">
                <a:solidFill>
                  <a:srgbClr val="FFFFFF"/>
                </a:solidFill>
                <a:ea typeface="210 도시락"/>
              </a:rPr>
              <a:t>개발 역랑 강화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28653" y="1323136"/>
            <a:ext cx="6715132" cy="7935164"/>
          </a:xfrm>
          <a:custGeom>
            <a:avLst/>
            <a:gdLst/>
            <a:ahLst/>
            <a:cxnLst/>
            <a:rect r="r" b="b" t="t" l="l"/>
            <a:pathLst>
              <a:path h="7935164" w="6715132">
                <a:moveTo>
                  <a:pt x="0" y="0"/>
                </a:moveTo>
                <a:lnTo>
                  <a:pt x="6715132" y="0"/>
                </a:lnTo>
                <a:lnTo>
                  <a:pt x="6715132" y="7935164"/>
                </a:lnTo>
                <a:lnTo>
                  <a:pt x="0" y="7935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964243" y="3881216"/>
            <a:ext cx="16129871" cy="164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구현 테스트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379" y="6294671"/>
            <a:ext cx="7691904" cy="181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테스트 시나리오 및</a:t>
            </a:r>
          </a:p>
          <a:p>
            <a:pPr algn="l">
              <a:lnSpc>
                <a:spcPts val="4820"/>
              </a:lnSpc>
            </a:pPr>
            <a:r>
              <a:rPr lang="en-US" sz="3110" spc="-108">
                <a:solidFill>
                  <a:srgbClr val="F3F1E9"/>
                </a:solidFill>
                <a:latin typeface="Nanum Square"/>
                <a:ea typeface="Nanum Square"/>
              </a:rPr>
              <a:t>사용자 화면 테스트를 시작하겠습니다.</a:t>
            </a:r>
          </a:p>
          <a:p>
            <a:pPr algn="l" marL="0" indent="0" lvl="0">
              <a:lnSpc>
                <a:spcPts val="48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05415" y="3947891"/>
            <a:ext cx="6944810" cy="4114800"/>
          </a:xfrm>
          <a:custGeom>
            <a:avLst/>
            <a:gdLst/>
            <a:ahLst/>
            <a:cxnLst/>
            <a:rect r="r" b="b" t="t" l="l"/>
            <a:pathLst>
              <a:path h="4114800" w="6944810">
                <a:moveTo>
                  <a:pt x="0" y="0"/>
                </a:moveTo>
                <a:lnTo>
                  <a:pt x="6944810" y="0"/>
                </a:lnTo>
                <a:lnTo>
                  <a:pt x="6944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035745" y="3881216"/>
            <a:ext cx="16129871" cy="164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0373" spc="-466">
                <a:solidFill>
                  <a:srgbClr val="F3F1E9"/>
                </a:solidFill>
                <a:ea typeface="210 도시락"/>
              </a:rPr>
              <a:t>질문과 답변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762496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>
                <a:solidFill>
                  <a:srgbClr val="F3F1E9"/>
                </a:solidFill>
                <a:latin typeface="210 도시락"/>
              </a:rPr>
              <a:t>14</a:t>
            </a:r>
          </a:p>
        </p:txBody>
      </p:sp>
    </p:spTree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09285" y="2036327"/>
            <a:ext cx="1843080" cy="1843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54563" y="5922524"/>
            <a:ext cx="497802" cy="382855"/>
          </a:xfrm>
          <a:custGeom>
            <a:avLst/>
            <a:gdLst/>
            <a:ahLst/>
            <a:cxnLst/>
            <a:rect r="r" b="b" t="t" l="l"/>
            <a:pathLst>
              <a:path h="382855" w="497802">
                <a:moveTo>
                  <a:pt x="0" y="0"/>
                </a:moveTo>
                <a:lnTo>
                  <a:pt x="497802" y="0"/>
                </a:lnTo>
                <a:lnTo>
                  <a:pt x="497802" y="382855"/>
                </a:lnTo>
                <a:lnTo>
                  <a:pt x="0" y="38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20570" y="7658471"/>
            <a:ext cx="365788" cy="566714"/>
          </a:xfrm>
          <a:custGeom>
            <a:avLst/>
            <a:gdLst/>
            <a:ahLst/>
            <a:cxnLst/>
            <a:rect r="r" b="b" t="t" l="l"/>
            <a:pathLst>
              <a:path h="566714" w="365788">
                <a:moveTo>
                  <a:pt x="0" y="0"/>
                </a:moveTo>
                <a:lnTo>
                  <a:pt x="365788" y="0"/>
                </a:lnTo>
                <a:lnTo>
                  <a:pt x="365788" y="566714"/>
                </a:lnTo>
                <a:lnTo>
                  <a:pt x="0" y="566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0570" y="4927240"/>
            <a:ext cx="431795" cy="592514"/>
          </a:xfrm>
          <a:custGeom>
            <a:avLst/>
            <a:gdLst/>
            <a:ahLst/>
            <a:cxnLst/>
            <a:rect r="r" b="b" t="t" l="l"/>
            <a:pathLst>
              <a:path h="592514" w="431795">
                <a:moveTo>
                  <a:pt x="0" y="0"/>
                </a:moveTo>
                <a:lnTo>
                  <a:pt x="431795" y="0"/>
                </a:lnTo>
                <a:lnTo>
                  <a:pt x="431795" y="592514"/>
                </a:lnTo>
                <a:lnTo>
                  <a:pt x="0" y="592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54563" y="6810821"/>
            <a:ext cx="497802" cy="492371"/>
          </a:xfrm>
          <a:custGeom>
            <a:avLst/>
            <a:gdLst/>
            <a:ahLst/>
            <a:cxnLst/>
            <a:rect r="r" b="b" t="t" l="l"/>
            <a:pathLst>
              <a:path h="492371" w="497802">
                <a:moveTo>
                  <a:pt x="0" y="0"/>
                </a:moveTo>
                <a:lnTo>
                  <a:pt x="497802" y="0"/>
                </a:lnTo>
                <a:lnTo>
                  <a:pt x="497802" y="492371"/>
                </a:lnTo>
                <a:lnTo>
                  <a:pt x="0" y="492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45512" y="6782290"/>
            <a:ext cx="638177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45512" y="7699206"/>
            <a:ext cx="761378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123 Anywhere ST., Any City, ST 12345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45512" y="5865374"/>
            <a:ext cx="638177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hello@reallygreatsite.com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5512" y="4948458"/>
            <a:ext cx="638177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+123-456-7890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4563" y="2786417"/>
            <a:ext cx="8604737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Solway"/>
              </a:rPr>
              <a:t>Contact.</a:t>
            </a:r>
          </a:p>
        </p:txBody>
      </p:sp>
    </p:spTree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7931" y="6172200"/>
            <a:ext cx="18525931" cy="3086100"/>
            <a:chOff x="0" y="0"/>
            <a:chExt cx="48792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9258" cy="812800"/>
            </a:xfrm>
            <a:custGeom>
              <a:avLst/>
              <a:gdLst/>
              <a:ahLst/>
              <a:cxnLst/>
              <a:rect r="r" b="b" t="t" l="l"/>
              <a:pathLst>
                <a:path h="812800" w="4879258">
                  <a:moveTo>
                    <a:pt x="0" y="0"/>
                  </a:moveTo>
                  <a:lnTo>
                    <a:pt x="4879258" y="0"/>
                  </a:lnTo>
                  <a:lnTo>
                    <a:pt x="487925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932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79258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80853" y="1941688"/>
            <a:ext cx="732629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797979"/>
                </a:solidFill>
                <a:latin typeface="Solway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4824" y="3733542"/>
            <a:ext cx="5438352" cy="7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2" spc="-283">
                <a:solidFill>
                  <a:srgbClr val="797979">
                    <a:alpha val="54902"/>
                  </a:srgbClr>
                </a:solidFill>
                <a:latin typeface="윤고딕 Semi-Bold"/>
                <a:ea typeface="윤고딕 Semi-Bold"/>
              </a:rPr>
              <a:t>감사합니다.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2740" y="7143750"/>
            <a:ext cx="416252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FFFFFF"/>
                </a:solidFill>
                <a:latin typeface="TAN Angleton"/>
              </a:rPr>
              <a:t>ROUTTO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3201" y="7804085"/>
            <a:ext cx="3441598" cy="90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sz="5134">
                <a:solidFill>
                  <a:srgbClr val="C6BAA1"/>
                </a:solidFill>
                <a:latin typeface="Anastasia Script"/>
              </a:rPr>
              <a:t>Boutique</a:t>
            </a:r>
            <a:r>
              <a:rPr lang="en-US" sz="5134">
                <a:solidFill>
                  <a:srgbClr val="C6BAA1"/>
                </a:solidFill>
                <a:latin typeface="Anastasia Script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-2106679">
            <a:off x="8591339" y="6518163"/>
            <a:ext cx="80952" cy="125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3"/>
              </a:lnSpc>
              <a:spcBef>
                <a:spcPct val="0"/>
              </a:spcBef>
            </a:pPr>
            <a:r>
              <a:rPr lang="en-US" sz="7388" spc="-561">
                <a:solidFill>
                  <a:srgbClr val="FFFFFF"/>
                </a:solidFill>
                <a:latin typeface="Noto Serif Display ExtraCondensed"/>
              </a:rPr>
              <a:t>'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641615"/>
            <a:ext cx="2915413" cy="0"/>
          </a:xfrm>
          <a:prstGeom prst="line">
            <a:avLst/>
          </a:prstGeom>
          <a:ln cap="flat" w="3810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15350" y="1454647"/>
            <a:ext cx="7143950" cy="7143950"/>
          </a:xfrm>
          <a:custGeom>
            <a:avLst/>
            <a:gdLst/>
            <a:ahLst/>
            <a:cxnLst/>
            <a:rect r="r" b="b" t="t" l="l"/>
            <a:pathLst>
              <a:path h="7143950" w="7143950">
                <a:moveTo>
                  <a:pt x="0" y="0"/>
                </a:moveTo>
                <a:lnTo>
                  <a:pt x="7143950" y="0"/>
                </a:lnTo>
                <a:lnTo>
                  <a:pt x="7143950" y="7143951"/>
                </a:lnTo>
                <a:lnTo>
                  <a:pt x="0" y="714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2371358" cy="16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6"/>
              </a:lnSpc>
              <a:spcBef>
                <a:spcPct val="0"/>
              </a:spcBef>
            </a:pPr>
            <a:r>
              <a:rPr lang="en-US" sz="10421" spc="-468" strike="noStrike" u="none">
                <a:solidFill>
                  <a:srgbClr val="F3F1E9"/>
                </a:solidFill>
                <a:latin typeface="210 도시락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3545" y="3562374"/>
            <a:ext cx="5404010" cy="164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3000"/>
              </a:lnSpc>
              <a:spcBef>
                <a:spcPct val="0"/>
              </a:spcBef>
            </a:pPr>
            <a:r>
              <a:rPr lang="en-US" sz="10400" spc="-468">
                <a:solidFill>
                  <a:srgbClr val="F3F1E9"/>
                </a:solidFill>
                <a:ea typeface="210 도시락"/>
              </a:rPr>
              <a:t>요구 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1165" y="5658902"/>
            <a:ext cx="7949940" cy="120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0"/>
              </a:lnSpc>
            </a:pPr>
            <a:r>
              <a:rPr lang="en-US" sz="3110" spc="-108">
                <a:solidFill>
                  <a:srgbClr val="F3F1E9"/>
                </a:solidFill>
                <a:ea typeface="Nanum Square"/>
              </a:rPr>
              <a:t>시스템 구성도 및</a:t>
            </a:r>
          </a:p>
          <a:p>
            <a:pPr algn="just" marL="0" indent="0" lvl="0">
              <a:lnSpc>
                <a:spcPts val="4820"/>
              </a:lnSpc>
              <a:spcBef>
                <a:spcPct val="0"/>
              </a:spcBef>
            </a:pPr>
            <a:r>
              <a:rPr lang="en-US" sz="3110" spc="-108">
                <a:solidFill>
                  <a:srgbClr val="F3F1E9"/>
                </a:solidFill>
                <a:latin typeface="Nanum Square"/>
                <a:ea typeface="Nanum Square"/>
              </a:rPr>
              <a:t>회원(구매자) 요구사항, 관리자(판매자) 요구사항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7972"/>
            <a:ext cx="371996" cy="10455624"/>
            <a:chOff x="0" y="0"/>
            <a:chExt cx="97974" cy="275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74" cy="2753745"/>
            </a:xfrm>
            <a:custGeom>
              <a:avLst/>
              <a:gdLst/>
              <a:ahLst/>
              <a:cxnLst/>
              <a:rect r="r" b="b" t="t" l="l"/>
              <a:pathLst>
                <a:path h="2753745" w="97974">
                  <a:moveTo>
                    <a:pt x="0" y="0"/>
                  </a:moveTo>
                  <a:lnTo>
                    <a:pt x="97974" y="0"/>
                  </a:lnTo>
                  <a:lnTo>
                    <a:pt x="97974" y="2753745"/>
                  </a:lnTo>
                  <a:lnTo>
                    <a:pt x="0" y="275374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7974" cy="280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62055" y="1744220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05992" y="9485684"/>
            <a:ext cx="1077357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07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87827" y="9694410"/>
            <a:ext cx="16856843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38088" y="3106183"/>
            <a:ext cx="15611825" cy="6152117"/>
          </a:xfrm>
          <a:custGeom>
            <a:avLst/>
            <a:gdLst/>
            <a:ahLst/>
            <a:cxnLst/>
            <a:rect r="r" b="b" t="t" l="l"/>
            <a:pathLst>
              <a:path h="6152117" w="15611825">
                <a:moveTo>
                  <a:pt x="0" y="0"/>
                </a:moveTo>
                <a:lnTo>
                  <a:pt x="15611824" y="0"/>
                </a:lnTo>
                <a:lnTo>
                  <a:pt x="15611824" y="6152117"/>
                </a:lnTo>
                <a:lnTo>
                  <a:pt x="0" y="6152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-1627165" y="1841676"/>
            <a:ext cx="3654880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78">
                <a:solidFill>
                  <a:srgbClr val="FFFFFF"/>
                </a:solidFill>
                <a:latin typeface="Montserrat"/>
              </a:rPr>
              <a:t>Part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8405" y="1000125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5315" y="1091275"/>
            <a:ext cx="4582030" cy="55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3548" spc="-159">
                <a:solidFill>
                  <a:srgbClr val="C2C0BA"/>
                </a:solidFill>
                <a:ea typeface="210 도시락"/>
              </a:rPr>
              <a:t>시스템 구성도</a:t>
            </a: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7972"/>
            <a:ext cx="371996" cy="10455624"/>
            <a:chOff x="0" y="0"/>
            <a:chExt cx="97974" cy="275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74" cy="2753745"/>
            </a:xfrm>
            <a:custGeom>
              <a:avLst/>
              <a:gdLst/>
              <a:ahLst/>
              <a:cxnLst/>
              <a:rect r="r" b="b" t="t" l="l"/>
              <a:pathLst>
                <a:path h="2753745" w="97974">
                  <a:moveTo>
                    <a:pt x="0" y="0"/>
                  </a:moveTo>
                  <a:lnTo>
                    <a:pt x="97974" y="0"/>
                  </a:lnTo>
                  <a:lnTo>
                    <a:pt x="97974" y="2753745"/>
                  </a:lnTo>
                  <a:lnTo>
                    <a:pt x="0" y="275374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7974" cy="280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05992" y="9485684"/>
            <a:ext cx="1077357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08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87827" y="9694410"/>
            <a:ext cx="16856843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87827" y="3875619"/>
            <a:ext cx="2356018" cy="2496567"/>
            <a:chOff x="0" y="0"/>
            <a:chExt cx="383521" cy="4064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358121" cy="360680"/>
            </a:xfrm>
            <a:custGeom>
              <a:avLst/>
              <a:gdLst/>
              <a:ahLst/>
              <a:cxnLst/>
              <a:rect r="r" b="b" t="t" l="l"/>
              <a:pathLst>
                <a:path h="360680" w="358121">
                  <a:moveTo>
                    <a:pt x="358121" y="180340"/>
                  </a:moveTo>
                  <a:cubicBezTo>
                    <a:pt x="358121" y="81280"/>
                    <a:pt x="278111" y="0"/>
                    <a:pt x="17778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77781" y="360680"/>
                  </a:lnTo>
                  <a:cubicBezTo>
                    <a:pt x="276841" y="360680"/>
                    <a:pt x="358121" y="279400"/>
                    <a:pt x="358121" y="180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462027" y="3209856"/>
            <a:ext cx="2787878" cy="817201"/>
            <a:chOff x="0" y="0"/>
            <a:chExt cx="2428610" cy="71189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428610" cy="711890"/>
            </a:xfrm>
            <a:custGeom>
              <a:avLst/>
              <a:gdLst/>
              <a:ahLst/>
              <a:cxnLst/>
              <a:rect r="r" b="b" t="t" l="l"/>
              <a:pathLst>
                <a:path h="711890" w="2428610">
                  <a:moveTo>
                    <a:pt x="2304150" y="711890"/>
                  </a:moveTo>
                  <a:lnTo>
                    <a:pt x="124460" y="711890"/>
                  </a:lnTo>
                  <a:cubicBezTo>
                    <a:pt x="55880" y="711890"/>
                    <a:pt x="0" y="656010"/>
                    <a:pt x="0" y="587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04150" y="0"/>
                  </a:lnTo>
                  <a:cubicBezTo>
                    <a:pt x="2372730" y="0"/>
                    <a:pt x="2428610" y="55880"/>
                    <a:pt x="2428610" y="124460"/>
                  </a:cubicBezTo>
                  <a:lnTo>
                    <a:pt x="2428610" y="587430"/>
                  </a:lnTo>
                  <a:cubicBezTo>
                    <a:pt x="2428610" y="656010"/>
                    <a:pt x="2372730" y="711890"/>
                    <a:pt x="2304150" y="71189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544715" y="2668513"/>
            <a:ext cx="4129667" cy="1719354"/>
            <a:chOff x="0" y="0"/>
            <a:chExt cx="3597487" cy="1497785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597487" cy="1497785"/>
            </a:xfrm>
            <a:custGeom>
              <a:avLst/>
              <a:gdLst/>
              <a:ahLst/>
              <a:cxnLst/>
              <a:rect r="r" b="b" t="t" l="l"/>
              <a:pathLst>
                <a:path h="1497785" w="3597487">
                  <a:moveTo>
                    <a:pt x="3473027" y="1497785"/>
                  </a:moveTo>
                  <a:lnTo>
                    <a:pt x="124460" y="1497785"/>
                  </a:lnTo>
                  <a:cubicBezTo>
                    <a:pt x="55880" y="1497785"/>
                    <a:pt x="0" y="1441905"/>
                    <a:pt x="0" y="1373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027" y="0"/>
                  </a:lnTo>
                  <a:cubicBezTo>
                    <a:pt x="3541607" y="0"/>
                    <a:pt x="3597487" y="55880"/>
                    <a:pt x="3597487" y="124460"/>
                  </a:cubicBezTo>
                  <a:lnTo>
                    <a:pt x="3597487" y="1373325"/>
                  </a:lnTo>
                  <a:cubicBezTo>
                    <a:pt x="3597487" y="1441905"/>
                    <a:pt x="3541607" y="1497785"/>
                    <a:pt x="3473027" y="1497785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544715" y="4529175"/>
            <a:ext cx="4129667" cy="1189453"/>
            <a:chOff x="0" y="0"/>
            <a:chExt cx="3597487" cy="1036171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597487" cy="1036171"/>
            </a:xfrm>
            <a:custGeom>
              <a:avLst/>
              <a:gdLst/>
              <a:ahLst/>
              <a:cxnLst/>
              <a:rect r="r" b="b" t="t" l="l"/>
              <a:pathLst>
                <a:path h="1036171" w="3597487">
                  <a:moveTo>
                    <a:pt x="3473027" y="1036171"/>
                  </a:moveTo>
                  <a:lnTo>
                    <a:pt x="124460" y="1036171"/>
                  </a:lnTo>
                  <a:cubicBezTo>
                    <a:pt x="55880" y="1036171"/>
                    <a:pt x="0" y="980291"/>
                    <a:pt x="0" y="911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027" y="0"/>
                  </a:lnTo>
                  <a:cubicBezTo>
                    <a:pt x="3541607" y="0"/>
                    <a:pt x="3597487" y="55880"/>
                    <a:pt x="3597487" y="124460"/>
                  </a:cubicBezTo>
                  <a:lnTo>
                    <a:pt x="3597487" y="911711"/>
                  </a:lnTo>
                  <a:cubicBezTo>
                    <a:pt x="3597487" y="980291"/>
                    <a:pt x="3541607" y="1036171"/>
                    <a:pt x="3473027" y="103617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038072" y="2668513"/>
            <a:ext cx="6662100" cy="1719354"/>
            <a:chOff x="0" y="0"/>
            <a:chExt cx="5803572" cy="1497785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803572" cy="1497785"/>
            </a:xfrm>
            <a:custGeom>
              <a:avLst/>
              <a:gdLst/>
              <a:ahLst/>
              <a:cxnLst/>
              <a:rect r="r" b="b" t="t" l="l"/>
              <a:pathLst>
                <a:path h="1497785" w="5803572">
                  <a:moveTo>
                    <a:pt x="5679111" y="1497785"/>
                  </a:moveTo>
                  <a:lnTo>
                    <a:pt x="124460" y="1497785"/>
                  </a:lnTo>
                  <a:cubicBezTo>
                    <a:pt x="55880" y="1497785"/>
                    <a:pt x="0" y="1441905"/>
                    <a:pt x="0" y="1373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9111" y="0"/>
                  </a:lnTo>
                  <a:cubicBezTo>
                    <a:pt x="5747691" y="0"/>
                    <a:pt x="5803572" y="55880"/>
                    <a:pt x="5803572" y="124460"/>
                  </a:cubicBezTo>
                  <a:lnTo>
                    <a:pt x="5803572" y="1373325"/>
                  </a:lnTo>
                  <a:cubicBezTo>
                    <a:pt x="5803572" y="1441905"/>
                    <a:pt x="5747691" y="1497785"/>
                    <a:pt x="5679111" y="1497785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038072" y="4529175"/>
            <a:ext cx="6662100" cy="1189453"/>
            <a:chOff x="0" y="0"/>
            <a:chExt cx="5803572" cy="1036171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803572" cy="1036171"/>
            </a:xfrm>
            <a:custGeom>
              <a:avLst/>
              <a:gdLst/>
              <a:ahLst/>
              <a:cxnLst/>
              <a:rect r="r" b="b" t="t" l="l"/>
              <a:pathLst>
                <a:path h="1036171" w="5803572">
                  <a:moveTo>
                    <a:pt x="5679111" y="1036171"/>
                  </a:moveTo>
                  <a:lnTo>
                    <a:pt x="124460" y="1036171"/>
                  </a:lnTo>
                  <a:cubicBezTo>
                    <a:pt x="55880" y="1036171"/>
                    <a:pt x="0" y="980291"/>
                    <a:pt x="0" y="911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9111" y="0"/>
                  </a:lnTo>
                  <a:cubicBezTo>
                    <a:pt x="5747691" y="0"/>
                    <a:pt x="5803572" y="55880"/>
                    <a:pt x="5803572" y="124460"/>
                  </a:cubicBezTo>
                  <a:lnTo>
                    <a:pt x="5803572" y="911711"/>
                  </a:lnTo>
                  <a:cubicBezTo>
                    <a:pt x="5803572" y="980291"/>
                    <a:pt x="5747691" y="1036171"/>
                    <a:pt x="5679111" y="103617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62027" y="4827761"/>
            <a:ext cx="2787878" cy="817201"/>
            <a:chOff x="0" y="0"/>
            <a:chExt cx="2428610" cy="711890"/>
          </a:xfrm>
        </p:grpSpPr>
        <p:sp>
          <p:nvSpPr>
            <p:cNvPr name="Freeform 21" id="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428610" cy="711890"/>
            </a:xfrm>
            <a:custGeom>
              <a:avLst/>
              <a:gdLst/>
              <a:ahLst/>
              <a:cxnLst/>
              <a:rect r="r" b="b" t="t" l="l"/>
              <a:pathLst>
                <a:path h="711890" w="2428610">
                  <a:moveTo>
                    <a:pt x="2304150" y="711890"/>
                  </a:moveTo>
                  <a:lnTo>
                    <a:pt x="124460" y="711890"/>
                  </a:lnTo>
                  <a:cubicBezTo>
                    <a:pt x="55880" y="711890"/>
                    <a:pt x="0" y="656010"/>
                    <a:pt x="0" y="587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04150" y="0"/>
                  </a:lnTo>
                  <a:cubicBezTo>
                    <a:pt x="2372730" y="0"/>
                    <a:pt x="2428610" y="55880"/>
                    <a:pt x="2428610" y="124460"/>
                  </a:cubicBezTo>
                  <a:lnTo>
                    <a:pt x="2428610" y="587430"/>
                  </a:lnTo>
                  <a:cubicBezTo>
                    <a:pt x="2428610" y="656010"/>
                    <a:pt x="2372730" y="711890"/>
                    <a:pt x="2304150" y="71189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289599" y="1822766"/>
            <a:ext cx="1067634" cy="561975"/>
            <a:chOff x="0" y="0"/>
            <a:chExt cx="772075" cy="406400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746675" cy="360680"/>
            </a:xfrm>
            <a:custGeom>
              <a:avLst/>
              <a:gdLst/>
              <a:ahLst/>
              <a:cxnLst/>
              <a:rect r="r" b="b" t="t" l="l"/>
              <a:pathLst>
                <a:path h="360680" w="746675">
                  <a:moveTo>
                    <a:pt x="746675" y="180340"/>
                  </a:moveTo>
                  <a:cubicBezTo>
                    <a:pt x="746675" y="81280"/>
                    <a:pt x="666665" y="0"/>
                    <a:pt x="56633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66334" y="360680"/>
                  </a:lnTo>
                  <a:cubicBezTo>
                    <a:pt x="665394" y="360680"/>
                    <a:pt x="746675" y="279400"/>
                    <a:pt x="746675" y="18034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912139" y="1822766"/>
            <a:ext cx="3394819" cy="561975"/>
            <a:chOff x="0" y="0"/>
            <a:chExt cx="2455010" cy="406400"/>
          </a:xfrm>
        </p:grpSpPr>
        <p:sp>
          <p:nvSpPr>
            <p:cNvPr name="Freeform 25" id="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2429611" cy="360680"/>
            </a:xfrm>
            <a:custGeom>
              <a:avLst/>
              <a:gdLst/>
              <a:ahLst/>
              <a:cxnLst/>
              <a:rect r="r" b="b" t="t" l="l"/>
              <a:pathLst>
                <a:path h="360680" w="2429611">
                  <a:moveTo>
                    <a:pt x="2429611" y="180340"/>
                  </a:moveTo>
                  <a:cubicBezTo>
                    <a:pt x="2429611" y="81280"/>
                    <a:pt x="2349601" y="0"/>
                    <a:pt x="224927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249270" y="360680"/>
                  </a:lnTo>
                  <a:cubicBezTo>
                    <a:pt x="2348330" y="360680"/>
                    <a:pt x="2429611" y="279400"/>
                    <a:pt x="2429611" y="18034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293575" y="1822766"/>
            <a:ext cx="6151095" cy="561975"/>
            <a:chOff x="0" y="0"/>
            <a:chExt cx="4448250" cy="406400"/>
          </a:xfrm>
        </p:grpSpPr>
        <p:sp>
          <p:nvSpPr>
            <p:cNvPr name="Freeform 27" id="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4422850" cy="360680"/>
            </a:xfrm>
            <a:custGeom>
              <a:avLst/>
              <a:gdLst/>
              <a:ahLst/>
              <a:cxnLst/>
              <a:rect r="r" b="b" t="t" l="l"/>
              <a:pathLst>
                <a:path h="360680" w="4422850">
                  <a:moveTo>
                    <a:pt x="4422850" y="180340"/>
                  </a:moveTo>
                  <a:cubicBezTo>
                    <a:pt x="4422850" y="81280"/>
                    <a:pt x="4342840" y="0"/>
                    <a:pt x="424251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242510" y="360680"/>
                  </a:lnTo>
                  <a:cubicBezTo>
                    <a:pt x="4341569" y="360680"/>
                    <a:pt x="4422850" y="279400"/>
                    <a:pt x="4422850" y="18034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224548" y="4247416"/>
            <a:ext cx="1136543" cy="1136543"/>
          </a:xfrm>
          <a:custGeom>
            <a:avLst/>
            <a:gdLst/>
            <a:ahLst/>
            <a:cxnLst/>
            <a:rect r="r" b="b" t="t" l="l"/>
            <a:pathLst>
              <a:path h="1136543" w="1136543">
                <a:moveTo>
                  <a:pt x="0" y="0"/>
                </a:moveTo>
                <a:lnTo>
                  <a:pt x="1136543" y="0"/>
                </a:lnTo>
                <a:lnTo>
                  <a:pt x="1136543" y="1136543"/>
                </a:lnTo>
                <a:lnTo>
                  <a:pt x="0" y="113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5400000">
            <a:off x="-1627165" y="1841676"/>
            <a:ext cx="3654880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78">
                <a:solidFill>
                  <a:srgbClr val="FFFFFF"/>
                </a:solidFill>
                <a:latin typeface="Montserrat"/>
              </a:rPr>
              <a:t>Part 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>
                <a:solidFill>
                  <a:srgbClr val="F3F1E9"/>
                </a:solidFill>
                <a:latin typeface="210 도시락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70385" y="611042"/>
            <a:ext cx="4582030" cy="112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6"/>
              </a:lnSpc>
            </a:pPr>
            <a:r>
              <a:rPr lang="en-US" sz="3548" spc="-159">
                <a:solidFill>
                  <a:srgbClr val="C2C0BA"/>
                </a:solidFill>
                <a:latin typeface="210 도시락"/>
                <a:ea typeface="210 도시락"/>
              </a:rPr>
              <a:t>회원(구매자) 요구사항</a:t>
            </a:r>
          </a:p>
          <a:p>
            <a:pPr algn="ctr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191106" y="1914879"/>
            <a:ext cx="3329719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210 도시락"/>
              </a:rPr>
              <a:t>유형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77239" y="1914879"/>
            <a:ext cx="3329719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210 도시락"/>
              </a:rPr>
              <a:t>기능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36813" y="1914879"/>
            <a:ext cx="3329719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210 도시락"/>
              </a:rPr>
              <a:t>자세한 설명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1398" y="5478207"/>
            <a:ext cx="1235534" cy="49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ea typeface="210 도시락"/>
              </a:rPr>
              <a:t>구매자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88632" y="3416009"/>
            <a:ext cx="637882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도시락"/>
              </a:rPr>
              <a:t>회원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4588632" y="5033914"/>
            <a:ext cx="637882" cy="38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도시락"/>
              </a:rPr>
              <a:t>검색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51461" y="2973291"/>
            <a:ext cx="4181275" cy="141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서비스 이용을 위해 회원가입 및 로그인한다.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회원정보 수정 및 탈퇴기능(마이페이지)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서비스 문의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공지사항</a:t>
            </a: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551998" y="4699026"/>
            <a:ext cx="4181275" cy="113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상품을 검색할 수 있는 검색창 기능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원하는 상품을 찾기 위해 카테고리를 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     확인하고 원하는 카테고리를 선택한다.</a:t>
            </a:r>
          </a:p>
          <a:p>
            <a:pPr algn="l">
              <a:lnSpc>
                <a:spcPts val="2519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6544715" y="5859082"/>
            <a:ext cx="4129667" cy="3294891"/>
            <a:chOff x="0" y="0"/>
            <a:chExt cx="3597487" cy="2870287"/>
          </a:xfrm>
        </p:grpSpPr>
        <p:sp>
          <p:nvSpPr>
            <p:cNvPr name="Freeform 41" id="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597487" cy="2870287"/>
            </a:xfrm>
            <a:custGeom>
              <a:avLst/>
              <a:gdLst/>
              <a:ahLst/>
              <a:cxnLst/>
              <a:rect r="r" b="b" t="t" l="l"/>
              <a:pathLst>
                <a:path h="2870287" w="3597487">
                  <a:moveTo>
                    <a:pt x="3473027" y="2870286"/>
                  </a:moveTo>
                  <a:lnTo>
                    <a:pt x="124460" y="2870286"/>
                  </a:lnTo>
                  <a:cubicBezTo>
                    <a:pt x="55880" y="2870286"/>
                    <a:pt x="0" y="2814407"/>
                    <a:pt x="0" y="27458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027" y="0"/>
                  </a:lnTo>
                  <a:cubicBezTo>
                    <a:pt x="3541607" y="0"/>
                    <a:pt x="3597487" y="55880"/>
                    <a:pt x="3597487" y="124460"/>
                  </a:cubicBezTo>
                  <a:lnTo>
                    <a:pt x="3597487" y="2745827"/>
                  </a:lnTo>
                  <a:cubicBezTo>
                    <a:pt x="3597487" y="2814407"/>
                    <a:pt x="3541607" y="2870287"/>
                    <a:pt x="3473027" y="28702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6551998" y="6687861"/>
            <a:ext cx="4181275" cy="196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결제 시스템 / 환불 시스템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주문 및 주문조회 시스템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상품 상세페이지 / 즐겨찾기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장바구니 / 상품문의/ 상품 리뷰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쿠폰 및 할인정보를 한눈에 볼 수 있다.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넛지 포인트 기능</a:t>
            </a:r>
          </a:p>
          <a:p>
            <a:pPr algn="l">
              <a:lnSpc>
                <a:spcPts val="251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2278485" y="4718990"/>
            <a:ext cx="4181275" cy="113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사용자가 찾고자하는 제품이 키워드 검색</a:t>
            </a:r>
          </a:p>
          <a:p>
            <a:pPr algn="ctr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카테고리 종류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     - 스킨, 메이크업, 바디</a:t>
            </a: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2278485" y="2824011"/>
            <a:ext cx="4181275" cy="196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로그인 방식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     -일반 로그인, 이메일로 로그인, sns로 로그인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     -ex) 비밀번호 변경 이메일 변경, 회원탈퇴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서비스 관련 문의 할 수 있는 공간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쇼핑몰과 관련된 공지사항 확인</a:t>
            </a:r>
          </a:p>
          <a:p>
            <a:pPr algn="ctr">
              <a:lnSpc>
                <a:spcPts val="2239"/>
              </a:lnSpc>
            </a:pPr>
          </a:p>
          <a:p>
            <a:pPr algn="ctr">
              <a:lnSpc>
                <a:spcPts val="2519"/>
              </a:lnSpc>
            </a:pPr>
          </a:p>
        </p:txBody>
      </p:sp>
      <p:grpSp>
        <p:nvGrpSpPr>
          <p:cNvPr name="Group 45" id="45"/>
          <p:cNvGrpSpPr/>
          <p:nvPr/>
        </p:nvGrpSpPr>
        <p:grpSpPr>
          <a:xfrm rot="0">
            <a:off x="3462027" y="6872831"/>
            <a:ext cx="2787878" cy="817201"/>
            <a:chOff x="0" y="0"/>
            <a:chExt cx="2428610" cy="711890"/>
          </a:xfrm>
        </p:grpSpPr>
        <p:sp>
          <p:nvSpPr>
            <p:cNvPr name="Freeform 46" id="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428610" cy="711890"/>
            </a:xfrm>
            <a:custGeom>
              <a:avLst/>
              <a:gdLst/>
              <a:ahLst/>
              <a:cxnLst/>
              <a:rect r="r" b="b" t="t" l="l"/>
              <a:pathLst>
                <a:path h="711890" w="2428610">
                  <a:moveTo>
                    <a:pt x="2304150" y="711890"/>
                  </a:moveTo>
                  <a:lnTo>
                    <a:pt x="124460" y="711890"/>
                  </a:lnTo>
                  <a:cubicBezTo>
                    <a:pt x="55880" y="711890"/>
                    <a:pt x="0" y="656010"/>
                    <a:pt x="0" y="587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04150" y="0"/>
                  </a:lnTo>
                  <a:cubicBezTo>
                    <a:pt x="2372730" y="0"/>
                    <a:pt x="2428610" y="55880"/>
                    <a:pt x="2428610" y="124460"/>
                  </a:cubicBezTo>
                  <a:lnTo>
                    <a:pt x="2428610" y="587430"/>
                  </a:lnTo>
                  <a:cubicBezTo>
                    <a:pt x="2428610" y="656010"/>
                    <a:pt x="2372730" y="711890"/>
                    <a:pt x="2304150" y="71189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4200732" y="7078984"/>
            <a:ext cx="1742868" cy="788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79"/>
              </a:lnSpc>
              <a:defRPr/>
            </a:pPr>
            <a:r>
              <a:rPr lang="en-US" sz="2199">
                <a:solidFill>
                  <a:srgbClr val="000000"/>
                </a:solidFill>
                <a:ea typeface="210 도시락"/>
              </a:rPr>
              <a:t>상품 및 결제</a:t>
            </a:r>
            <a:endParaRPr lang="en-US" sz="2199">
              <a:solidFill>
                <a:srgbClr val="000000"/>
              </a:solidFill>
              <a:ea typeface="210 도시락"/>
            </a:endParaRPr>
          </a:p>
          <a:p>
            <a:pPr lvl="0" algn="l">
              <a:lnSpc>
                <a:spcPts val="3079"/>
              </a:lnSpc>
              <a:defRPr/>
            </a:pPr>
            <a:endParaRPr lang="en-US" sz="2199">
              <a:solidFill>
                <a:srgbClr val="000000"/>
              </a:solidFill>
              <a:ea typeface="210 도시락"/>
            </a:endParaRPr>
          </a:p>
        </p:txBody>
      </p:sp>
      <p:grpSp>
        <p:nvGrpSpPr>
          <p:cNvPr name="Group 48" id="48"/>
          <p:cNvGrpSpPr/>
          <p:nvPr/>
        </p:nvGrpSpPr>
        <p:grpSpPr>
          <a:xfrm rot="0">
            <a:off x="11038072" y="5859082"/>
            <a:ext cx="6662100" cy="3294891"/>
            <a:chOff x="0" y="0"/>
            <a:chExt cx="5803572" cy="2870287"/>
          </a:xfrm>
        </p:grpSpPr>
        <p:sp>
          <p:nvSpPr>
            <p:cNvPr name="Freeform 49" id="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803572" cy="2870287"/>
            </a:xfrm>
            <a:custGeom>
              <a:avLst/>
              <a:gdLst/>
              <a:ahLst/>
              <a:cxnLst/>
              <a:rect r="r" b="b" t="t" l="l"/>
              <a:pathLst>
                <a:path h="2870287" w="5803572">
                  <a:moveTo>
                    <a:pt x="5679111" y="2870286"/>
                  </a:moveTo>
                  <a:lnTo>
                    <a:pt x="124460" y="2870286"/>
                  </a:lnTo>
                  <a:cubicBezTo>
                    <a:pt x="55880" y="2870286"/>
                    <a:pt x="0" y="2814407"/>
                    <a:pt x="0" y="27458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9111" y="0"/>
                  </a:lnTo>
                  <a:cubicBezTo>
                    <a:pt x="5747691" y="0"/>
                    <a:pt x="5803572" y="55880"/>
                    <a:pt x="5803572" y="124460"/>
                  </a:cubicBezTo>
                  <a:lnTo>
                    <a:pt x="5803572" y="2745827"/>
                  </a:lnTo>
                  <a:cubicBezTo>
                    <a:pt x="5803572" y="2814407"/>
                    <a:pt x="5747691" y="2870287"/>
                    <a:pt x="5679111" y="28702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1028547" y="6104374"/>
            <a:ext cx="7157295" cy="334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카드 결제 시스템, 실시간 계좌 이체, 간편 결제시스템, 페이코, 카카오페이 등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구매한 상품 환불 요청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소비자가 원하는 상품을 주문하고 조회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상품에 대한 상세 설명 페이지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원하는 상품을 저장해둘 수 있는 찜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구매하고자 하는 상품 저장하는 장바구니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상품 정보, 총 합계 등 표시/ 주문하기 버튼으로  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     주문 가능/ 상품과 관련된 문의 글 작성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ea typeface="210 도시락"/>
              </a:rPr>
              <a:t>상품 리뷰를 작성하거나 다른 사람이 작성한 리뷰 열람 가능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210 도시락"/>
                <a:ea typeface="210 도시락"/>
              </a:rPr>
              <a:t>첫구매 혜택 + 카테고리에 할인 or 쿠폰으로 해두고 쿠폰을 다운 받는 형태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51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7972"/>
            <a:ext cx="371996" cy="10455624"/>
            <a:chOff x="0" y="0"/>
            <a:chExt cx="97974" cy="275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74" cy="2753745"/>
            </a:xfrm>
            <a:custGeom>
              <a:avLst/>
              <a:gdLst/>
              <a:ahLst/>
              <a:cxnLst/>
              <a:rect r="r" b="b" t="t" l="l"/>
              <a:pathLst>
                <a:path h="2753745" w="97974">
                  <a:moveTo>
                    <a:pt x="0" y="0"/>
                  </a:moveTo>
                  <a:lnTo>
                    <a:pt x="97974" y="0"/>
                  </a:lnTo>
                  <a:lnTo>
                    <a:pt x="97974" y="2753745"/>
                  </a:lnTo>
                  <a:lnTo>
                    <a:pt x="0" y="275374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7974" cy="280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62055" y="1263986"/>
            <a:ext cx="1293333" cy="0"/>
          </a:xfrm>
          <a:prstGeom prst="line">
            <a:avLst/>
          </a:prstGeom>
          <a:ln cap="flat" w="19050">
            <a:solidFill>
              <a:srgbClr val="F3F1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05992" y="9485684"/>
            <a:ext cx="1077357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09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87827" y="9694410"/>
            <a:ext cx="16856843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87827" y="3875619"/>
            <a:ext cx="2356018" cy="2496567"/>
            <a:chOff x="0" y="0"/>
            <a:chExt cx="383521" cy="4064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358121" cy="360680"/>
            </a:xfrm>
            <a:custGeom>
              <a:avLst/>
              <a:gdLst/>
              <a:ahLst/>
              <a:cxnLst/>
              <a:rect r="r" b="b" t="t" l="l"/>
              <a:pathLst>
                <a:path h="360680" w="358121">
                  <a:moveTo>
                    <a:pt x="358121" y="180340"/>
                  </a:moveTo>
                  <a:cubicBezTo>
                    <a:pt x="358121" y="81280"/>
                    <a:pt x="278111" y="0"/>
                    <a:pt x="17778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77781" y="360680"/>
                  </a:lnTo>
                  <a:cubicBezTo>
                    <a:pt x="276841" y="360680"/>
                    <a:pt x="358121" y="279400"/>
                    <a:pt x="358121" y="180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801096" y="2668513"/>
            <a:ext cx="6592237" cy="6485460"/>
            <a:chOff x="0" y="0"/>
            <a:chExt cx="5742711" cy="5649694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742711" cy="5649694"/>
            </a:xfrm>
            <a:custGeom>
              <a:avLst/>
              <a:gdLst/>
              <a:ahLst/>
              <a:cxnLst/>
              <a:rect r="r" b="b" t="t" l="l"/>
              <a:pathLst>
                <a:path h="5649694" w="5742711">
                  <a:moveTo>
                    <a:pt x="5618251" y="5649694"/>
                  </a:moveTo>
                  <a:lnTo>
                    <a:pt x="124460" y="5649694"/>
                  </a:lnTo>
                  <a:cubicBezTo>
                    <a:pt x="55880" y="5649694"/>
                    <a:pt x="0" y="5593814"/>
                    <a:pt x="0" y="5525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8251" y="0"/>
                  </a:lnTo>
                  <a:cubicBezTo>
                    <a:pt x="5686831" y="0"/>
                    <a:pt x="5742711" y="55880"/>
                    <a:pt x="5742711" y="124460"/>
                  </a:cubicBezTo>
                  <a:lnTo>
                    <a:pt x="5742711" y="5525234"/>
                  </a:lnTo>
                  <a:cubicBezTo>
                    <a:pt x="5742711" y="5593814"/>
                    <a:pt x="5686831" y="5649694"/>
                    <a:pt x="5618251" y="564969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50582" y="2668513"/>
            <a:ext cx="6592237" cy="6485460"/>
            <a:chOff x="0" y="0"/>
            <a:chExt cx="5742711" cy="5649694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742711" cy="5649694"/>
            </a:xfrm>
            <a:custGeom>
              <a:avLst/>
              <a:gdLst/>
              <a:ahLst/>
              <a:cxnLst/>
              <a:rect r="r" b="b" t="t" l="l"/>
              <a:pathLst>
                <a:path h="5649694" w="5742711">
                  <a:moveTo>
                    <a:pt x="5618251" y="5649694"/>
                  </a:moveTo>
                  <a:lnTo>
                    <a:pt x="124460" y="5649694"/>
                  </a:lnTo>
                  <a:cubicBezTo>
                    <a:pt x="55880" y="5649694"/>
                    <a:pt x="0" y="5593814"/>
                    <a:pt x="0" y="5525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8251" y="0"/>
                  </a:lnTo>
                  <a:cubicBezTo>
                    <a:pt x="5686831" y="0"/>
                    <a:pt x="5742711" y="55880"/>
                    <a:pt x="5742711" y="124460"/>
                  </a:cubicBezTo>
                  <a:lnTo>
                    <a:pt x="5742711" y="5525234"/>
                  </a:lnTo>
                  <a:cubicBezTo>
                    <a:pt x="5742711" y="5593814"/>
                    <a:pt x="5686831" y="5649694"/>
                    <a:pt x="5618251" y="564969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387619" y="1822766"/>
            <a:ext cx="5419190" cy="561975"/>
            <a:chOff x="0" y="0"/>
            <a:chExt cx="3918962" cy="406400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3893563" cy="360680"/>
            </a:xfrm>
            <a:custGeom>
              <a:avLst/>
              <a:gdLst/>
              <a:ahLst/>
              <a:cxnLst/>
              <a:rect r="r" b="b" t="t" l="l"/>
              <a:pathLst>
                <a:path h="360680" w="3893563">
                  <a:moveTo>
                    <a:pt x="3893563" y="180340"/>
                  </a:moveTo>
                  <a:cubicBezTo>
                    <a:pt x="3893563" y="81280"/>
                    <a:pt x="3813553" y="0"/>
                    <a:pt x="371322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713222" y="360680"/>
                  </a:lnTo>
                  <a:cubicBezTo>
                    <a:pt x="3812282" y="360680"/>
                    <a:pt x="3893563" y="279400"/>
                    <a:pt x="3893563" y="18034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293575" y="1822766"/>
            <a:ext cx="6151095" cy="561975"/>
            <a:chOff x="0" y="0"/>
            <a:chExt cx="4448250" cy="406400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4422850" cy="360680"/>
            </a:xfrm>
            <a:custGeom>
              <a:avLst/>
              <a:gdLst/>
              <a:ahLst/>
              <a:cxnLst/>
              <a:rect r="r" b="b" t="t" l="l"/>
              <a:pathLst>
                <a:path h="360680" w="4422850">
                  <a:moveTo>
                    <a:pt x="4422850" y="180340"/>
                  </a:moveTo>
                  <a:cubicBezTo>
                    <a:pt x="4422850" y="81280"/>
                    <a:pt x="4342840" y="0"/>
                    <a:pt x="424251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242510" y="360680"/>
                  </a:lnTo>
                  <a:cubicBezTo>
                    <a:pt x="4341569" y="360680"/>
                    <a:pt x="4422850" y="279400"/>
                    <a:pt x="4422850" y="18034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24548" y="4247416"/>
            <a:ext cx="1136543" cy="1136543"/>
          </a:xfrm>
          <a:custGeom>
            <a:avLst/>
            <a:gdLst/>
            <a:ahLst/>
            <a:cxnLst/>
            <a:rect r="r" b="b" t="t" l="l"/>
            <a:pathLst>
              <a:path h="1136543" w="1136543">
                <a:moveTo>
                  <a:pt x="0" y="0"/>
                </a:moveTo>
                <a:lnTo>
                  <a:pt x="1136543" y="0"/>
                </a:lnTo>
                <a:lnTo>
                  <a:pt x="1136543" y="1136543"/>
                </a:lnTo>
                <a:lnTo>
                  <a:pt x="0" y="113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5400000">
            <a:off x="-1627165" y="1841676"/>
            <a:ext cx="3654880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78">
                <a:solidFill>
                  <a:srgbClr val="FFFFFF"/>
                </a:solidFill>
                <a:latin typeface="Montserrat"/>
              </a:rPr>
              <a:t>Part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8405" y="519891"/>
            <a:ext cx="1051980" cy="7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8"/>
              </a:lnSpc>
              <a:spcBef>
                <a:spcPct val="0"/>
              </a:spcBef>
            </a:pPr>
            <a:r>
              <a:rPr lang="en-US" sz="4622" spc="-208" strike="noStrike" u="none">
                <a:solidFill>
                  <a:srgbClr val="F3F1E9"/>
                </a:solidFill>
                <a:latin typeface="210 도시락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385" y="611042"/>
            <a:ext cx="4582030" cy="11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6"/>
              </a:lnSpc>
            </a:pPr>
            <a:r>
              <a:rPr lang="en-US" sz="3548" spc="-159">
                <a:solidFill>
                  <a:srgbClr val="C2C0BA"/>
                </a:solidFill>
                <a:latin typeface="210 도시락"/>
                <a:ea typeface="210 도시락"/>
              </a:rPr>
              <a:t>관리자(판매자) 요구사항</a:t>
            </a:r>
          </a:p>
          <a:p>
            <a:pPr algn="ctr" marL="0" indent="0" lvl="0">
              <a:lnSpc>
                <a:spcPts val="443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491539" y="1914858"/>
            <a:ext cx="531527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210 도시락"/>
              </a:rPr>
              <a:t>기능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36813" y="1914879"/>
            <a:ext cx="3329719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210 도시락"/>
              </a:rPr>
              <a:t>자세한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1398" y="5478188"/>
            <a:ext cx="1235534" cy="4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ea typeface="210 도시락"/>
              </a:rPr>
              <a:t>관리자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07398" y="3756226"/>
            <a:ext cx="7817085" cy="516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관리자 로그인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상품 등록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상품 조회 및 수정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주문 상태 관리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공지 사항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상품 문의 답변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고객 문의 답변</a:t>
            </a:r>
          </a:p>
          <a:p>
            <a:pPr algn="just" marL="632129" indent="-316064" lvl="1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ea typeface="210 도시락"/>
              </a:rPr>
              <a:t>홍보 배너 관리</a:t>
            </a:r>
          </a:p>
          <a:p>
            <a:pPr algn="ctr">
              <a:lnSpc>
                <a:spcPts val="4099"/>
              </a:lnSpc>
            </a:pPr>
          </a:p>
          <a:p>
            <a:pPr algn="ctr">
              <a:lnSpc>
                <a:spcPts val="442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385105" y="3742768"/>
            <a:ext cx="6323191" cy="503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ea typeface="210 도시락"/>
              </a:rPr>
              <a:t>관리자를 위한 로그인 기능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latin typeface="210 도시락"/>
                <a:ea typeface="210 도시락"/>
              </a:rPr>
              <a:t>상품 등록, 수정, 삭제 가능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ea typeface="210 도시락"/>
              </a:rPr>
              <a:t>주문된 상품을 확인 가능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latin typeface="210 도시락"/>
                <a:ea typeface="210 도시락"/>
              </a:rPr>
              <a:t>주문 상품을 확인하고 결제완료, 배송준비중, 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latin typeface="210 도시락"/>
                <a:ea typeface="210 도시락"/>
              </a:rPr>
              <a:t>배송중, 배송완료 상태 처리 및 확인 가능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latin typeface="210 도시락"/>
                <a:ea typeface="210 도시락"/>
              </a:rPr>
              <a:t>반품 요청 들어온 상품을 관리할 수 있다.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ea typeface="210 도시락"/>
              </a:rPr>
              <a:t>쇼핑몰과 관련된 공지 사항 등록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ea typeface="210 도시락"/>
              </a:rPr>
              <a:t>상품 문의에 답변을 할 수 있는 기능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ea typeface="210 도시락"/>
              </a:rPr>
              <a:t>고객문의에 답변을 할 수 있는 기능</a:t>
            </a:r>
          </a:p>
          <a:p>
            <a:pPr algn="l" marL="511325" indent="-255663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ea typeface="210 도시락"/>
              </a:rPr>
              <a:t>관리자페이지에서 홈페이지의 홍보 배너를 변경</a:t>
            </a:r>
          </a:p>
          <a:p>
            <a:pPr algn="ctr">
              <a:lnSpc>
                <a:spcPts val="3315"/>
              </a:lnSpc>
            </a:pPr>
          </a:p>
          <a:p>
            <a:pPr algn="ctr">
              <a:lnSpc>
                <a:spcPts val="35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57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ep:HeadingPairs>
  <ep:TitlesOfParts>
    <vt:vector size="5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wldud</cp:lastModifiedBy>
  <dcterms:modified xsi:type="dcterms:W3CDTF">2024-05-19T14:00:34.048</dcterms:modified>
  <cp:revision>4</cp:revision>
  <dc:title>로또 종료 제안서 (최종발표본)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